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0"/>
  </p:notesMasterIdLst>
  <p:handoutMasterIdLst>
    <p:handoutMasterId r:id="rId51"/>
  </p:handoutMasterIdLst>
  <p:sldIdLst>
    <p:sldId id="327" r:id="rId2"/>
    <p:sldId id="330" r:id="rId3"/>
    <p:sldId id="331" r:id="rId4"/>
    <p:sldId id="332" r:id="rId5"/>
    <p:sldId id="298" r:id="rId6"/>
    <p:sldId id="262" r:id="rId7"/>
    <p:sldId id="263" r:id="rId8"/>
    <p:sldId id="299" r:id="rId9"/>
    <p:sldId id="302" r:id="rId10"/>
    <p:sldId id="333" r:id="rId11"/>
    <p:sldId id="334" r:id="rId12"/>
    <p:sldId id="266" r:id="rId13"/>
    <p:sldId id="265" r:id="rId14"/>
    <p:sldId id="276" r:id="rId15"/>
    <p:sldId id="303" r:id="rId16"/>
    <p:sldId id="293" r:id="rId17"/>
    <p:sldId id="277"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18" r:id="rId38"/>
    <p:sldId id="319" r:id="rId39"/>
    <p:sldId id="321" r:id="rId40"/>
    <p:sldId id="322" r:id="rId41"/>
    <p:sldId id="323" r:id="rId42"/>
    <p:sldId id="324" r:id="rId43"/>
    <p:sldId id="288" r:id="rId44"/>
    <p:sldId id="289" r:id="rId45"/>
    <p:sldId id="320" r:id="rId46"/>
    <p:sldId id="274" r:id="rId47"/>
    <p:sldId id="275"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1" autoAdjust="0"/>
    <p:restoredTop sz="85169"/>
  </p:normalViewPr>
  <p:slideViewPr>
    <p:cSldViewPr snapToGrid="0" snapToObjects="1">
      <p:cViewPr varScale="1">
        <p:scale>
          <a:sx n="103" d="100"/>
          <a:sy n="103" d="100"/>
        </p:scale>
        <p:origin x="126" y="4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Accuracy</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de-DE"/>
        </a:p>
      </c:txPr>
    </c:title>
    <c:autoTitleDeleted val="0"/>
    <c:plotArea>
      <c:layout>
        <c:manualLayout>
          <c:layoutTarget val="inner"/>
          <c:xMode val="edge"/>
          <c:yMode val="edge"/>
          <c:x val="6.22164124015748E-2"/>
          <c:y val="0.1149258664538714"/>
          <c:w val="0.92215858759842517"/>
          <c:h val="0.76748654235442038"/>
        </c:manualLayout>
      </c:layout>
      <c:barChart>
        <c:barDir val="col"/>
        <c:grouping val="clustered"/>
        <c:varyColors val="0"/>
        <c:ser>
          <c:idx val="0"/>
          <c:order val="0"/>
          <c:tx>
            <c:strRef>
              <c:f>Tabelle1!$B$1</c:f>
              <c:strCache>
                <c:ptCount val="1"/>
                <c:pt idx="0">
                  <c:v>Datenreihe 1</c:v>
                </c:pt>
              </c:strCache>
            </c:strRef>
          </c:tx>
          <c:spPr>
            <a:solidFill>
              <a:schemeClr val="accent1"/>
            </a:solidFill>
            <a:ln>
              <a:noFill/>
            </a:ln>
            <a:effectLst/>
          </c:spPr>
          <c:invertIfNegative val="0"/>
          <c:cat>
            <c:strRef>
              <c:f>Tabelle1!$A$2:$A$5</c:f>
              <c:strCache>
                <c:ptCount val="4"/>
                <c:pt idx="0">
                  <c:v>LogisticRegression()</c:v>
                </c:pt>
                <c:pt idx="1">
                  <c:v>SVC()</c:v>
                </c:pt>
                <c:pt idx="2">
                  <c:v>KNeighborsClassifier()</c:v>
                </c:pt>
                <c:pt idx="3">
                  <c:v>DecisionTreeClassifier()</c:v>
                </c:pt>
              </c:strCache>
            </c:strRef>
          </c:cat>
          <c:val>
            <c:numRef>
              <c:f>Tabelle1!$B$2:$B$5</c:f>
              <c:numCache>
                <c:formatCode>General</c:formatCode>
                <c:ptCount val="4"/>
                <c:pt idx="0">
                  <c:v>0.83333333333333304</c:v>
                </c:pt>
                <c:pt idx="1">
                  <c:v>0.83333333333333304</c:v>
                </c:pt>
                <c:pt idx="2">
                  <c:v>0.83333333333333304</c:v>
                </c:pt>
                <c:pt idx="3">
                  <c:v>0.94444444444444398</c:v>
                </c:pt>
              </c:numCache>
            </c:numRef>
          </c:val>
          <c:extLst>
            <c:ext xmlns:c16="http://schemas.microsoft.com/office/drawing/2014/chart" uri="{C3380CC4-5D6E-409C-BE32-E72D297353CC}">
              <c16:uniqueId val="{00000000-CC6D-4C87-B96A-1D630301A955}"/>
            </c:ext>
          </c:extLst>
        </c:ser>
        <c:dLbls>
          <c:showLegendKey val="0"/>
          <c:showVal val="0"/>
          <c:showCatName val="0"/>
          <c:showSerName val="0"/>
          <c:showPercent val="0"/>
          <c:showBubbleSize val="0"/>
        </c:dLbls>
        <c:gapWidth val="219"/>
        <c:overlap val="-27"/>
        <c:axId val="2067434336"/>
        <c:axId val="2067435584"/>
      </c:barChart>
      <c:catAx>
        <c:axId val="2067434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2067435584"/>
        <c:crosses val="autoZero"/>
        <c:auto val="1"/>
        <c:lblAlgn val="ctr"/>
        <c:lblOffset val="100"/>
        <c:noMultiLvlLbl val="0"/>
      </c:catAx>
      <c:valAx>
        <c:axId val="20674355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20674343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10/23/2022</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‹Nr.›</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png>
</file>

<file path=ppt/media/image41.png>
</file>

<file path=ppt/media/image42.png>
</file>

<file path=ppt/media/image43.jpeg>
</file>

<file path=ppt/media/image44.png>
</file>

<file path=ppt/media/image45.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‹Nr.›</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10/23/2022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‹Nr.›</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‹Nr.›</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ClaudioLutz/IBM-Data-Science-and-Machine-Learning-Capstone-Project/blob/master/jupyter-labs-eda-dataviz.ipynb" TargetMode="Externa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laudioLutz/IBM-Data-Science-and-Machine-Learning-Capstone-Project/blob/master/jupyter-labs-eda-sql-edx.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ClaudioLutz/IBM-Data-Science-and-Machine-Learning-Capstone-Project/blob/master/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ClaudioLutz/IBM-Data-Science-and-Machine-Learning-Capstone-Project/blob/master/SpaceX_Launch_Records_Dashboard.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ClaudioLutz/IBM-Data-Science-and-Machine-Learning-Capstone-Project/blob/master/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39.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43.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ClaudioLutz/IBM-Data-Science-and-Machine-Learning-Capstone-Project" TargetMode="External"/></Relationships>
</file>

<file path=ppt/slides/_rels/slide48.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laudioLutz/IBM-Data-Science-and-Machine-Learning-Capstone-Project/blob/master/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ClaudioLutz/IBM-Data-Science-and-Machine-Learning-Capstone-Project/blob/master/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Claudio Lutz</a:t>
            </a:r>
          </a:p>
          <a:p>
            <a:r>
              <a:rPr lang="en-US" dirty="0">
                <a:solidFill>
                  <a:schemeClr val="bg2"/>
                </a:solidFill>
                <a:latin typeface="Abadi" panose="020B0604020104020204" pitchFamily="34" charset="0"/>
                <a:ea typeface="SF Pro" pitchFamily="2" charset="0"/>
                <a:cs typeface="SF Pro" pitchFamily="2" charset="0"/>
              </a:rPr>
              <a:t>05.10.2022</a:t>
            </a:r>
          </a:p>
        </p:txBody>
      </p:sp>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4294967295"/>
          </p:nvPr>
        </p:nvSpPr>
        <p:spPr>
          <a:xfrm>
            <a:off x="770012" y="1440180"/>
            <a:ext cx="5449814" cy="4389119"/>
          </a:xfrm>
          <a:prstGeom prst="rect">
            <a:avLst/>
          </a:prstGeom>
        </p:spPr>
        <p:txBody>
          <a:bodyPr/>
          <a:lstStyle/>
          <a:p>
            <a:r>
              <a:rPr lang="en-US" sz="2200" dirty="0">
                <a:solidFill>
                  <a:schemeClr val="accent3">
                    <a:lumMod val="25000"/>
                  </a:schemeClr>
                </a:solidFill>
                <a:latin typeface="Abadi" panose="020B0604020104020204" pitchFamily="34" charset="0"/>
              </a:rPr>
              <a:t>Exploratory data analysis:</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-Calculating the number of launches at each site</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-Calculating the number and occurrence of each orbits</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-Calculating the number and occurrence of mission outcome per orbit type</a:t>
            </a:r>
          </a:p>
          <a:p>
            <a:r>
              <a:rPr lang="en-US" sz="2200" dirty="0">
                <a:solidFill>
                  <a:schemeClr val="accent3">
                    <a:lumMod val="25000"/>
                  </a:schemeClr>
                </a:solidFill>
                <a:latin typeface="Abadi" panose="020B0604020104020204" pitchFamily="34" charset="0"/>
              </a:rPr>
              <a:t>Creating a landing outcome label from Outcome column</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6" name="Picture 2">
            <a:extLst>
              <a:ext uri="{FF2B5EF4-FFF2-40B4-BE49-F238E27FC236}">
                <a16:creationId xmlns:a16="http://schemas.microsoft.com/office/drawing/2014/main" id="{7E422D2D-C7D2-50D5-B885-5D715E0B125B}"/>
              </a:ext>
            </a:extLst>
          </p:cNvPr>
          <p:cNvPicPr>
            <a:picLocks noChangeAspect="1"/>
          </p:cNvPicPr>
          <p:nvPr/>
        </p:nvPicPr>
        <p:blipFill>
          <a:blip r:embed="rId2"/>
          <a:stretch>
            <a:fillRect/>
          </a:stretch>
        </p:blipFill>
        <p:spPr>
          <a:xfrm>
            <a:off x="5898052" y="1440179"/>
            <a:ext cx="5523936" cy="4389119"/>
          </a:xfrm>
          <a:prstGeom prst="rect">
            <a:avLst/>
          </a:prstGeom>
        </p:spPr>
      </p:pic>
    </p:spTree>
    <p:extLst>
      <p:ext uri="{BB962C8B-B14F-4D97-AF65-F5344CB8AC3E}">
        <p14:creationId xmlns:p14="http://schemas.microsoft.com/office/powerpoint/2010/main" val="9317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Grafik 1">
            <a:extLst>
              <a:ext uri="{FF2B5EF4-FFF2-40B4-BE49-F238E27FC236}">
                <a16:creationId xmlns:a16="http://schemas.microsoft.com/office/drawing/2014/main" id="{290D485F-FA2F-8869-2DCA-832095A2FAEB}"/>
              </a:ext>
            </a:extLst>
          </p:cNvPr>
          <p:cNvPicPr>
            <a:picLocks noChangeAspect="1"/>
          </p:cNvPicPr>
          <p:nvPr/>
        </p:nvPicPr>
        <p:blipFill>
          <a:blip r:embed="rId2"/>
          <a:stretch>
            <a:fillRect/>
          </a:stretch>
        </p:blipFill>
        <p:spPr>
          <a:xfrm>
            <a:off x="5457825" y="171770"/>
            <a:ext cx="6172592" cy="6514459"/>
          </a:xfrm>
          <a:prstGeom prst="rect">
            <a:avLst/>
          </a:prstGeom>
        </p:spPr>
      </p:pic>
      <p:sp>
        <p:nvSpPr>
          <p:cNvPr id="6" name="Textfeld 5">
            <a:extLst>
              <a:ext uri="{FF2B5EF4-FFF2-40B4-BE49-F238E27FC236}">
                <a16:creationId xmlns:a16="http://schemas.microsoft.com/office/drawing/2014/main" id="{EE061757-2012-91E3-3AEE-CB6CAB19B71E}"/>
              </a:ext>
            </a:extLst>
          </p:cNvPr>
          <p:cNvSpPr txBox="1"/>
          <p:nvPr/>
        </p:nvSpPr>
        <p:spPr>
          <a:xfrm>
            <a:off x="617219" y="1327063"/>
            <a:ext cx="4191000" cy="769441"/>
          </a:xfrm>
          <a:prstGeom prst="rect">
            <a:avLst/>
          </a:prstGeom>
          <a:noFill/>
        </p:spPr>
        <p:txBody>
          <a:bodyPr wrap="square">
            <a:spAutoFit/>
          </a:bodyPr>
          <a:lstStyle/>
          <a:p>
            <a:r>
              <a:rPr lang="en-US" sz="2200" dirty="0">
                <a:solidFill>
                  <a:schemeClr val="accent3">
                    <a:lumMod val="25000"/>
                  </a:schemeClr>
                </a:solidFill>
                <a:latin typeface="Abadi" panose="020B0604020104020204" pitchFamily="34" charset="0"/>
              </a:rPr>
              <a:t>Creating a landing outcome label from Outcome column</a:t>
            </a:r>
          </a:p>
        </p:txBody>
      </p:sp>
      <p:sp>
        <p:nvSpPr>
          <p:cNvPr id="7" name="Textfeld 6">
            <a:extLst>
              <a:ext uri="{FF2B5EF4-FFF2-40B4-BE49-F238E27FC236}">
                <a16:creationId xmlns:a16="http://schemas.microsoft.com/office/drawing/2014/main" id="{D77FAC95-3B96-1E82-4D0E-CBD4CB933E63}"/>
              </a:ext>
            </a:extLst>
          </p:cNvPr>
          <p:cNvSpPr txBox="1"/>
          <p:nvPr/>
        </p:nvSpPr>
        <p:spPr>
          <a:xfrm>
            <a:off x="617219" y="2212758"/>
            <a:ext cx="4583431" cy="2123658"/>
          </a:xfrm>
          <a:prstGeom prst="rect">
            <a:avLst/>
          </a:prstGeom>
          <a:noFill/>
        </p:spPr>
        <p:txBody>
          <a:bodyPr wrap="square">
            <a:sp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a:solidFill>
                  <a:srgbClr val="1C7DDB"/>
                </a:solidFill>
                <a:latin typeface="Abadi" panose="020B0604020104020204" pitchFamily="34" charset="0"/>
              </a:rPr>
              <a:t>https://github.com/ClaudioLutz/IBM-Data-Science-and-Machine-Learning-Capstone-Project/blob/master/labs-jupyter-spacex-Data%20wrangling.ipynb</a:t>
            </a:r>
            <a:endParaRPr lang="en-US" sz="2200" dirty="0"/>
          </a:p>
        </p:txBody>
      </p:sp>
    </p:spTree>
    <p:extLst>
      <p:ext uri="{BB962C8B-B14F-4D97-AF65-F5344CB8AC3E}">
        <p14:creationId xmlns:p14="http://schemas.microsoft.com/office/powerpoint/2010/main" val="4285295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p:cNvSpPr>
            <a:spLocks noGrp="1"/>
          </p:cNvSpPr>
          <p:nvPr>
            <p:ph idx="4294967295"/>
          </p:nvPr>
        </p:nvSpPr>
        <p:spPr>
          <a:xfrm>
            <a:off x="770011" y="1420812"/>
            <a:ext cx="5459339" cy="112712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8" name="Grafik 7">
            <a:extLst>
              <a:ext uri="{FF2B5EF4-FFF2-40B4-BE49-F238E27FC236}">
                <a16:creationId xmlns:a16="http://schemas.microsoft.com/office/drawing/2014/main" id="{FB3C6C98-4783-BFBD-4BA4-EE973492CF3A}"/>
              </a:ext>
            </a:extLst>
          </p:cNvPr>
          <p:cNvPicPr>
            <a:picLocks noChangeAspect="1"/>
          </p:cNvPicPr>
          <p:nvPr/>
        </p:nvPicPr>
        <p:blipFill>
          <a:blip r:embed="rId3"/>
          <a:stretch>
            <a:fillRect/>
          </a:stretch>
        </p:blipFill>
        <p:spPr>
          <a:xfrm>
            <a:off x="6693200" y="1235339"/>
            <a:ext cx="4620986" cy="2380039"/>
          </a:xfrm>
          <a:prstGeom prst="rect">
            <a:avLst/>
          </a:prstGeom>
        </p:spPr>
      </p:pic>
      <p:pic>
        <p:nvPicPr>
          <p:cNvPr id="12" name="Grafik 11">
            <a:extLst>
              <a:ext uri="{FF2B5EF4-FFF2-40B4-BE49-F238E27FC236}">
                <a16:creationId xmlns:a16="http://schemas.microsoft.com/office/drawing/2014/main" id="{B8ED60B7-3B85-3F91-BF3C-929AB915AD1C}"/>
              </a:ext>
            </a:extLst>
          </p:cNvPr>
          <p:cNvPicPr>
            <a:picLocks noChangeAspect="1"/>
          </p:cNvPicPr>
          <p:nvPr/>
        </p:nvPicPr>
        <p:blipFill>
          <a:blip r:embed="rId4"/>
          <a:stretch>
            <a:fillRect/>
          </a:stretch>
        </p:blipFill>
        <p:spPr>
          <a:xfrm>
            <a:off x="6301810" y="3763757"/>
            <a:ext cx="5012376" cy="2581625"/>
          </a:xfrm>
          <a:prstGeom prst="rect">
            <a:avLst/>
          </a:prstGeom>
        </p:spPr>
      </p:pic>
      <p:sp>
        <p:nvSpPr>
          <p:cNvPr id="15" name="Content Placeholder 4">
            <a:extLst>
              <a:ext uri="{FF2B5EF4-FFF2-40B4-BE49-F238E27FC236}">
                <a16:creationId xmlns:a16="http://schemas.microsoft.com/office/drawing/2014/main" id="{6F03AF6C-DE31-E431-B9B9-B5AA50215324}"/>
              </a:ext>
            </a:extLst>
          </p:cNvPr>
          <p:cNvSpPr txBox="1">
            <a:spLocks/>
          </p:cNvSpPr>
          <p:nvPr/>
        </p:nvSpPr>
        <p:spPr>
          <a:xfrm>
            <a:off x="636661" y="3763757"/>
            <a:ext cx="5353592" cy="2446543"/>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Link to the Notebook:</a:t>
            </a:r>
            <a:br>
              <a:rPr lang="en-US" sz="2200" dirty="0">
                <a:solidFill>
                  <a:schemeClr val="accent3">
                    <a:lumMod val="25000"/>
                  </a:schemeClr>
                </a:solidFill>
                <a:latin typeface="Abadi"/>
              </a:rPr>
            </a:br>
            <a:r>
              <a:rPr lang="en-US" sz="2200" dirty="0">
                <a:solidFill>
                  <a:schemeClr val="accent3">
                    <a:lumMod val="25000"/>
                  </a:schemeClr>
                </a:solidFill>
                <a:latin typeface="Abadi" panose="020B0604020104020204" pitchFamily="34" charset="0"/>
                <a:hlinkClick r:id="rId5"/>
              </a:rPr>
              <a:t>https://github.com/ClaudioLutz/IBM-Data-Science-and-Machine-Learning-Capstone-Project/blob/master/jupyter-labs-eda-dataviz.ipynb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7" name="Content Placeholder 4">
            <a:extLst>
              <a:ext uri="{FF2B5EF4-FFF2-40B4-BE49-F238E27FC236}">
                <a16:creationId xmlns:a16="http://schemas.microsoft.com/office/drawing/2014/main" id="{49D18ED9-1E07-3505-8A1F-7F8A3FE49F15}"/>
              </a:ext>
            </a:extLst>
          </p:cNvPr>
          <p:cNvSpPr txBox="1">
            <a:spLocks/>
          </p:cNvSpPr>
          <p:nvPr/>
        </p:nvSpPr>
        <p:spPr>
          <a:xfrm>
            <a:off x="770010" y="1225465"/>
            <a:ext cx="10893255" cy="476119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wrote queries to find out for instance:</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Display the names of the unique launch sites in the space mission</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Display 5 records where launch sites begin with the string 'KSC’</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Display the total payload mass carried by boosters launched by NASA (CRS)</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Display average payload mass carried by booster version F9 v1.1</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List the date where the first successful landing outcome in drone ship was </a:t>
            </a:r>
            <a:r>
              <a:rPr lang="en-US" sz="1700" dirty="0" err="1">
                <a:solidFill>
                  <a:schemeClr val="bg2">
                    <a:lumMod val="50000"/>
                  </a:schemeClr>
                </a:solidFill>
                <a:latin typeface="Abadi"/>
              </a:rPr>
              <a:t>acheived</a:t>
            </a:r>
            <a:r>
              <a:rPr lang="en-US" sz="1700" dirty="0">
                <a:solidFill>
                  <a:schemeClr val="bg2">
                    <a:lumMod val="50000"/>
                  </a:schemeClr>
                </a:solidFill>
                <a:latin typeface="Abadi"/>
              </a:rPr>
              <a:t>.</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List the names of the boosters which have success in ground pad and have payload mass greater than 4000 but less than 6000</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List the total number of successful and failure mission outcomes</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List the names of the </a:t>
            </a:r>
            <a:r>
              <a:rPr lang="en-US" sz="1700" dirty="0" err="1">
                <a:solidFill>
                  <a:schemeClr val="bg2">
                    <a:lumMod val="50000"/>
                  </a:schemeClr>
                </a:solidFill>
                <a:latin typeface="Abadi"/>
              </a:rPr>
              <a:t>booster_versions</a:t>
            </a:r>
            <a:r>
              <a:rPr lang="en-US" sz="1700" dirty="0">
                <a:solidFill>
                  <a:schemeClr val="bg2">
                    <a:lumMod val="50000"/>
                  </a:schemeClr>
                </a:solidFill>
                <a:latin typeface="Abadi"/>
              </a:rPr>
              <a:t> which have carried the maximum payload mass. Use a subquery</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List the records which will display the month names, </a:t>
            </a:r>
            <a:r>
              <a:rPr lang="en-US" sz="1700" dirty="0" err="1">
                <a:solidFill>
                  <a:schemeClr val="bg2">
                    <a:lumMod val="50000"/>
                  </a:schemeClr>
                </a:solidFill>
                <a:latin typeface="Abadi"/>
              </a:rPr>
              <a:t>succesful</a:t>
            </a:r>
            <a:r>
              <a:rPr lang="en-US" sz="1700" dirty="0">
                <a:solidFill>
                  <a:schemeClr val="bg2">
                    <a:lumMod val="50000"/>
                  </a:schemeClr>
                </a:solidFill>
                <a:latin typeface="Abadi"/>
              </a:rPr>
              <a:t> </a:t>
            </a:r>
            <a:r>
              <a:rPr lang="en-US" sz="1700" dirty="0" err="1">
                <a:solidFill>
                  <a:schemeClr val="bg2">
                    <a:lumMod val="50000"/>
                  </a:schemeClr>
                </a:solidFill>
                <a:latin typeface="Abadi"/>
              </a:rPr>
              <a:t>landing_outcomes</a:t>
            </a:r>
            <a:r>
              <a:rPr lang="en-US" sz="1700" dirty="0">
                <a:solidFill>
                  <a:schemeClr val="bg2">
                    <a:lumMod val="50000"/>
                  </a:schemeClr>
                </a:solidFill>
                <a:latin typeface="Abadi"/>
              </a:rPr>
              <a:t> in ground pad ,booster versions, </a:t>
            </a:r>
            <a:r>
              <a:rPr lang="en-US" sz="1700" dirty="0" err="1">
                <a:solidFill>
                  <a:schemeClr val="bg2">
                    <a:lumMod val="50000"/>
                  </a:schemeClr>
                </a:solidFill>
                <a:latin typeface="Abadi"/>
              </a:rPr>
              <a:t>launch_site</a:t>
            </a:r>
            <a:r>
              <a:rPr lang="en-US" sz="1700" dirty="0">
                <a:solidFill>
                  <a:schemeClr val="bg2">
                    <a:lumMod val="50000"/>
                  </a:schemeClr>
                </a:solidFill>
                <a:latin typeface="Abadi"/>
              </a:rPr>
              <a:t> for the months in year 2017</a:t>
            </a:r>
          </a:p>
          <a:p>
            <a:pPr lvl="1" indent="-288000">
              <a:lnSpc>
                <a:spcPts val="1500"/>
              </a:lnSpc>
              <a:spcBef>
                <a:spcPts val="600"/>
              </a:spcBef>
              <a:spcAft>
                <a:spcPts val="600"/>
              </a:spcAft>
              <a:buFontTx/>
              <a:buChar char="-"/>
            </a:pPr>
            <a:r>
              <a:rPr lang="en-US" sz="1700" dirty="0">
                <a:solidFill>
                  <a:schemeClr val="bg2">
                    <a:lumMod val="50000"/>
                  </a:schemeClr>
                </a:solidFill>
                <a:latin typeface="Abadi"/>
              </a:rPr>
              <a:t>Rank the count of successful </a:t>
            </a:r>
            <a:r>
              <a:rPr lang="en-US" sz="1700" dirty="0" err="1">
                <a:solidFill>
                  <a:schemeClr val="bg2">
                    <a:lumMod val="50000"/>
                  </a:schemeClr>
                </a:solidFill>
                <a:latin typeface="Abadi"/>
              </a:rPr>
              <a:t>landing_outcomes</a:t>
            </a:r>
            <a:r>
              <a:rPr lang="en-US" sz="1700" dirty="0">
                <a:solidFill>
                  <a:schemeClr val="bg2">
                    <a:lumMod val="50000"/>
                  </a:schemeClr>
                </a:solidFill>
                <a:latin typeface="Abadi"/>
              </a:rPr>
              <a:t> between the date 2010-06-04 and 2017-03-20 in descending order.</a:t>
            </a:r>
          </a:p>
          <a:p>
            <a:pPr lvl="1">
              <a:lnSpc>
                <a:spcPct val="100000"/>
              </a:lnSpc>
              <a:spcBef>
                <a:spcPts val="1400"/>
              </a:spcBef>
            </a:pPr>
            <a:r>
              <a:rPr lang="en-US" sz="2200" dirty="0">
                <a:solidFill>
                  <a:schemeClr val="accent3">
                    <a:lumMod val="25000"/>
                  </a:schemeClr>
                </a:solidFill>
                <a:latin typeface="Abadi" panose="020B0604020104020204" pitchFamily="34" charset="0"/>
              </a:rPr>
              <a:t>Notebook:</a:t>
            </a:r>
            <a:r>
              <a:rPr lang="en-US" sz="2200" dirty="0">
                <a:solidFill>
                  <a:schemeClr val="accent3">
                    <a:lumMod val="25000"/>
                  </a:schemeClr>
                </a:solidFill>
                <a:latin typeface="Abadi"/>
              </a:rPr>
              <a:t> </a:t>
            </a:r>
            <a:r>
              <a:rPr lang="en-US" sz="2200" dirty="0">
                <a:solidFill>
                  <a:schemeClr val="accent3">
                    <a:lumMod val="25000"/>
                  </a:schemeClr>
                </a:solidFill>
                <a:latin typeface="Abadi"/>
                <a:hlinkClick r:id="rId3"/>
              </a:rPr>
              <a:t>https://github.com/ClaudioLutz/IBM-Data-Science-and-Machine-Learning-Capstone-Project/blob/master/jupyter-labs-eda-sql-edx.ipynb</a:t>
            </a:r>
            <a:endParaRPr lang="en-US" sz="2200" dirty="0">
              <a:solidFill>
                <a:schemeClr val="accent3">
                  <a:lumMod val="25000"/>
                </a:schemeClr>
              </a:solidFill>
              <a:latin typeface="Abadi"/>
            </a:endParaRPr>
          </a:p>
          <a:p>
            <a:pPr lvl="1">
              <a:lnSpc>
                <a:spcPct val="100000"/>
              </a:lnSpc>
              <a:spcBef>
                <a:spcPts val="1400"/>
              </a:spcBef>
            </a:pPr>
            <a:endParaRPr lang="en-US" sz="2200" dirty="0">
              <a:solidFill>
                <a:schemeClr val="accent3">
                  <a:lumMod val="25000"/>
                </a:schemeClr>
              </a:solidFill>
              <a:latin typeface="Abad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p:cNvSpPr>
            <a:spLocks noGrp="1"/>
          </p:cNvSpPr>
          <p:nvPr>
            <p:ph idx="4294967295"/>
          </p:nvPr>
        </p:nvSpPr>
        <p:spPr>
          <a:xfrm>
            <a:off x="838200" y="189410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 the success/failed launches for each site on the map</a:t>
            </a:r>
          </a:p>
          <a:p>
            <a:pPr>
              <a:lnSpc>
                <a:spcPct val="100000"/>
              </a:lnSpc>
              <a:spcBef>
                <a:spcPts val="1400"/>
              </a:spcBef>
            </a:pPr>
            <a:r>
              <a:rPr lang="en-US" sz="2200" dirty="0">
                <a:solidFill>
                  <a:schemeClr val="accent3">
                    <a:lumMod val="25000"/>
                  </a:schemeClr>
                </a:solidFill>
                <a:latin typeface="Abadi" panose="020B0604020104020204" pitchFamily="34" charset="0"/>
              </a:rPr>
              <a:t>Adding a red or green </a:t>
            </a:r>
            <a:r>
              <a:rPr lang="en-US" sz="2200" dirty="0" err="1">
                <a:solidFill>
                  <a:schemeClr val="accent3">
                    <a:lumMod val="25000"/>
                  </a:schemeClr>
                </a:solidFill>
                <a:latin typeface="Abadi" panose="020B0604020104020204" pitchFamily="34" charset="0"/>
              </a:rPr>
              <a:t>folium.Marker</a:t>
            </a:r>
            <a:r>
              <a:rPr lang="en-US" sz="2200" dirty="0">
                <a:solidFill>
                  <a:schemeClr val="accent3">
                    <a:lumMod val="25000"/>
                  </a:schemeClr>
                </a:solidFill>
                <a:latin typeface="Abadi" panose="020B0604020104020204" pitchFamily="34" charset="0"/>
              </a:rPr>
              <a:t> for each launch result to determine the launch sites with relatively high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Calculating the distances between a launch site to its proximities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pPr>
              <a:lnSpc>
                <a:spcPct val="100000"/>
              </a:lnSpc>
              <a:spcBef>
                <a:spcPts val="1400"/>
              </a:spcBef>
            </a:pPr>
            <a:r>
              <a:rPr lang="en-US" sz="2200" dirty="0">
                <a:solidFill>
                  <a:schemeClr val="accent3">
                    <a:lumMod val="25000"/>
                  </a:schemeClr>
                </a:solidFill>
                <a:latin typeface="Abadi" panose="020B0604020104020204" pitchFamily="34" charset="0"/>
              </a:rPr>
              <a:t>Link to the notebook: </a:t>
            </a:r>
            <a:r>
              <a:rPr lang="en-US" sz="2200" dirty="0">
                <a:solidFill>
                  <a:schemeClr val="accent3">
                    <a:lumMod val="25000"/>
                  </a:schemeClr>
                </a:solidFill>
                <a:latin typeface="Abadi" panose="020B0604020104020204" pitchFamily="34" charset="0"/>
                <a:hlinkClick r:id="rId3"/>
              </a:rPr>
              <a:t>https://github.com/ClaudioLutz/IBM-Data-Science-and-Machine-Learning-Capstone-Project/blob/master/lab_jupyter_launch_site_location.ipynb</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Pie charts showing total launches by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Scatter graph showing relationship of Outcome and Payload Mass (Kg) for different booster versions.</a:t>
            </a:r>
          </a:p>
          <a:p>
            <a:pPr>
              <a:lnSpc>
                <a:spcPct val="100000"/>
              </a:lnSpc>
              <a:spcBef>
                <a:spcPts val="1400"/>
              </a:spcBef>
            </a:pPr>
            <a:r>
              <a:rPr lang="en-US" sz="2200" dirty="0">
                <a:solidFill>
                  <a:schemeClr val="accent3">
                    <a:lumMod val="25000"/>
                  </a:schemeClr>
                </a:solidFill>
                <a:latin typeface="Abadi" panose="020B0604020104020204" pitchFamily="34" charset="0"/>
              </a:rPr>
              <a:t>Link to the notebook: </a:t>
            </a:r>
            <a:r>
              <a:rPr lang="en-US" sz="2200" dirty="0">
                <a:solidFill>
                  <a:schemeClr val="accent3">
                    <a:lumMod val="25000"/>
                  </a:schemeClr>
                </a:solidFill>
                <a:latin typeface="Abadi" panose="020B0604020104020204" pitchFamily="34" charset="0"/>
                <a:hlinkClick r:id="rId3"/>
              </a:rPr>
              <a:t>https://github.com/ClaudioLutz/IBM-Data-Science-and-Machine-Learning-Capstone-Project/blob/master/SpaceX_Launch_Records_Dashboard.py</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p:cNvSpPr>
            <a:spLocks noGrp="1"/>
          </p:cNvSpPr>
          <p:nvPr>
            <p:ph idx="4294967295"/>
          </p:nvPr>
        </p:nvSpPr>
        <p:spPr>
          <a:xfrm>
            <a:off x="770010" y="1801562"/>
            <a:ext cx="10619885"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Create a NumPy array from the column Class for the labels and standardize the data for the features.</a:t>
            </a:r>
          </a:p>
          <a:p>
            <a:pPr>
              <a:lnSpc>
                <a:spcPct val="100000"/>
              </a:lnSpc>
              <a:spcBef>
                <a:spcPts val="1400"/>
              </a:spcBef>
            </a:pPr>
            <a:r>
              <a:rPr lang="en-US" sz="2200" dirty="0">
                <a:solidFill>
                  <a:schemeClr val="accent3">
                    <a:lumMod val="25000"/>
                  </a:schemeClr>
                </a:solidFill>
                <a:latin typeface="Abadi" panose="020B0604020104020204" pitchFamily="34" charset="0"/>
              </a:rPr>
              <a:t>We split the data into training and testing data using the function </a:t>
            </a:r>
            <a:r>
              <a:rPr lang="en-US" sz="2200" dirty="0" err="1">
                <a:solidFill>
                  <a:schemeClr val="accent3">
                    <a:lumMod val="25000"/>
                  </a:schemeClr>
                </a:solidFill>
                <a:latin typeface="Abadi" panose="020B0604020104020204" pitchFamily="34" charset="0"/>
              </a:rPr>
              <a:t>train_test_split</a:t>
            </a:r>
            <a:r>
              <a:rPr lang="en-US" sz="2200" dirty="0">
                <a:solidFill>
                  <a:schemeClr val="accent3">
                    <a:lumMod val="25000"/>
                  </a:schemeClr>
                </a:solidFill>
                <a:latin typeface="Abadi" panose="020B0604020104020204" pitchFamily="34" charset="0"/>
              </a:rPr>
              <a:t>. and finding the best hyperparameters with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accuracy of the models the method score and found the best performing model.</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Link to the notebook: </a:t>
            </a:r>
            <a:r>
              <a:rPr lang="en-US" sz="2200" dirty="0">
                <a:solidFill>
                  <a:schemeClr val="accent3">
                    <a:lumMod val="25000"/>
                  </a:schemeClr>
                </a:solidFill>
                <a:latin typeface="Abadi" panose="020B0604020104020204" pitchFamily="34" charset="0"/>
                <a:hlinkClick r:id="rId3"/>
              </a:rPr>
              <a:t>https://github.com/ClaudioLutz/IBM-Data-Science-and-Machine-Learning-Capstone-Project/blob/master/SpaceX_Machine%20Learning%20Prediction_Part_5.ipynb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p:cNvSpPr>
            <a:spLocks noGrp="1"/>
          </p:cNvSpPr>
          <p:nvPr>
            <p:ph type="body" sz="half" idx="4294967295"/>
          </p:nvPr>
        </p:nvSpPr>
        <p:spPr>
          <a:xfrm>
            <a:off x="5661561" y="2141161"/>
            <a:ext cx="5062585" cy="3811588"/>
          </a:xfrm>
          <a:prstGeom prst="rect">
            <a:avLst/>
          </a:prstGeom>
        </p:spPr>
        <p:txBody>
          <a:bodyPr>
            <a:normAutofit/>
          </a:bodyPr>
          <a:lstStyle/>
          <a:p>
            <a:pPr marL="0" indent="0">
              <a:lnSpc>
                <a:spcPct val="100000"/>
              </a:lnSpc>
              <a:spcBef>
                <a:spcPts val="1400"/>
              </a:spcBef>
              <a:buNone/>
            </a:pPr>
            <a:r>
              <a:rPr lang="de-CH" b="1" dirty="0" err="1">
                <a:solidFill>
                  <a:schemeClr val="accent3">
                    <a:lumMod val="25000"/>
                  </a:schemeClr>
                </a:solidFill>
                <a:latin typeface="Abadi" panose="020B0604020104020204" pitchFamily="34" charset="0"/>
              </a:rPr>
              <a:t>Conclusion</a:t>
            </a:r>
            <a:r>
              <a:rPr lang="de-CH" b="1" dirty="0">
                <a:solidFill>
                  <a:schemeClr val="accent3">
                    <a:lumMod val="25000"/>
                  </a:schemeClr>
                </a:solidFill>
                <a:latin typeface="Abadi" panose="020B0604020104020204" pitchFamily="34" charset="0"/>
              </a:rPr>
              <a:t>:</a:t>
            </a:r>
          </a:p>
          <a:p>
            <a:pPr>
              <a:lnSpc>
                <a:spcPct val="100000"/>
              </a:lnSpc>
              <a:spcBef>
                <a:spcPts val="1400"/>
              </a:spcBef>
            </a:pPr>
            <a:r>
              <a:rPr lang="de-CH" sz="2200" dirty="0">
                <a:solidFill>
                  <a:schemeClr val="accent3">
                    <a:lumMod val="25000"/>
                  </a:schemeClr>
                </a:solidFill>
                <a:latin typeface="Abadi" panose="020B0604020104020204" pitchFamily="34" charset="0"/>
              </a:rPr>
              <a:t>The larger </a:t>
            </a:r>
            <a:r>
              <a:rPr lang="de-CH" sz="2200" dirty="0" err="1">
                <a:solidFill>
                  <a:schemeClr val="accent3">
                    <a:lumMod val="25000"/>
                  </a:schemeClr>
                </a:solidFill>
                <a:latin typeface="Abadi" panose="020B0604020104020204" pitchFamily="34" charset="0"/>
              </a:rPr>
              <a:t>the</a:t>
            </a:r>
            <a:r>
              <a:rPr lang="de-CH" sz="2200" dirty="0">
                <a:solidFill>
                  <a:schemeClr val="accent3">
                    <a:lumMod val="25000"/>
                  </a:schemeClr>
                </a:solidFill>
                <a:latin typeface="Abadi" panose="020B0604020104020204" pitchFamily="34" charset="0"/>
              </a:rPr>
              <a:t> </a:t>
            </a:r>
            <a:r>
              <a:rPr lang="de-CH" sz="2200" dirty="0" err="1">
                <a:solidFill>
                  <a:schemeClr val="accent3">
                    <a:lumMod val="25000"/>
                  </a:schemeClr>
                </a:solidFill>
                <a:latin typeface="Abadi" panose="020B0604020104020204" pitchFamily="34" charset="0"/>
              </a:rPr>
              <a:t>number</a:t>
            </a:r>
            <a:r>
              <a:rPr lang="de-CH" sz="2200" dirty="0">
                <a:solidFill>
                  <a:schemeClr val="accent3">
                    <a:lumMod val="25000"/>
                  </a:schemeClr>
                </a:solidFill>
                <a:latin typeface="Abadi" panose="020B0604020104020204" pitchFamily="34" charset="0"/>
              </a:rPr>
              <a:t> </a:t>
            </a:r>
            <a:r>
              <a:rPr lang="de-CH" sz="2200" dirty="0" err="1">
                <a:solidFill>
                  <a:schemeClr val="accent3">
                    <a:lumMod val="25000"/>
                  </a:schemeClr>
                </a:solidFill>
                <a:latin typeface="Abadi" panose="020B0604020104020204" pitchFamily="34" charset="0"/>
              </a:rPr>
              <a:t>of</a:t>
            </a:r>
            <a:r>
              <a:rPr lang="de-CH" sz="2200" dirty="0">
                <a:solidFill>
                  <a:schemeClr val="accent3">
                    <a:lumMod val="25000"/>
                  </a:schemeClr>
                </a:solidFill>
                <a:latin typeface="Abadi" panose="020B0604020104020204" pitchFamily="34" charset="0"/>
              </a:rPr>
              <a:t> </a:t>
            </a:r>
            <a:r>
              <a:rPr lang="de-CH" sz="2200" dirty="0" err="1">
                <a:solidFill>
                  <a:schemeClr val="accent3">
                    <a:lumMod val="25000"/>
                  </a:schemeClr>
                </a:solidFill>
                <a:latin typeface="Abadi" panose="020B0604020104020204" pitchFamily="34" charset="0"/>
              </a:rPr>
              <a:t>flights</a:t>
            </a:r>
            <a:r>
              <a:rPr lang="de-CH" sz="2200" dirty="0">
                <a:solidFill>
                  <a:schemeClr val="accent3">
                    <a:lumMod val="25000"/>
                  </a:schemeClr>
                </a:solidFill>
                <a:latin typeface="Abadi" panose="020B0604020104020204" pitchFamily="34" charset="0"/>
              </a:rPr>
              <a:t> </a:t>
            </a:r>
            <a:r>
              <a:rPr lang="de-CH" sz="2200" dirty="0" err="1">
                <a:solidFill>
                  <a:schemeClr val="accent3">
                    <a:lumMod val="25000"/>
                  </a:schemeClr>
                </a:solidFill>
                <a:latin typeface="Abadi" panose="020B0604020104020204" pitchFamily="34" charset="0"/>
              </a:rPr>
              <a:t>from</a:t>
            </a:r>
            <a:r>
              <a:rPr lang="de-CH" sz="2200" dirty="0">
                <a:solidFill>
                  <a:schemeClr val="accent3">
                    <a:lumMod val="25000"/>
                  </a:schemeClr>
                </a:solidFill>
                <a:latin typeface="Abadi" panose="020B0604020104020204" pitchFamily="34" charset="0"/>
              </a:rPr>
              <a:t> a launch-site </a:t>
            </a:r>
            <a:r>
              <a:rPr lang="de-CH" sz="2200" dirty="0" err="1">
                <a:solidFill>
                  <a:schemeClr val="accent3">
                    <a:lumMod val="25000"/>
                  </a:schemeClr>
                </a:solidFill>
                <a:latin typeface="Abadi" panose="020B0604020104020204" pitchFamily="34" charset="0"/>
              </a:rPr>
              <a:t>the</a:t>
            </a:r>
            <a:r>
              <a:rPr lang="de-CH" sz="2200" dirty="0">
                <a:solidFill>
                  <a:schemeClr val="accent3">
                    <a:lumMod val="25000"/>
                  </a:schemeClr>
                </a:solidFill>
                <a:latin typeface="Abadi" panose="020B0604020104020204" pitchFamily="34" charset="0"/>
              </a:rPr>
              <a:t> </a:t>
            </a:r>
            <a:r>
              <a:rPr lang="de-CH" sz="2200" dirty="0" err="1">
                <a:solidFill>
                  <a:schemeClr val="accent3">
                    <a:lumMod val="25000"/>
                  </a:schemeClr>
                </a:solidFill>
                <a:latin typeface="Abadi" panose="020B0604020104020204" pitchFamily="34" charset="0"/>
              </a:rPr>
              <a:t>higher</a:t>
            </a:r>
            <a:r>
              <a:rPr lang="de-CH" sz="2200" dirty="0">
                <a:solidFill>
                  <a:schemeClr val="accent3">
                    <a:lumMod val="25000"/>
                  </a:schemeClr>
                </a:solidFill>
                <a:latin typeface="Abadi" panose="020B0604020104020204" pitchFamily="34" charset="0"/>
              </a:rPr>
              <a:t> </a:t>
            </a:r>
            <a:r>
              <a:rPr lang="de-CH" sz="2200" dirty="0" err="1">
                <a:solidFill>
                  <a:schemeClr val="accent3">
                    <a:lumMod val="25000"/>
                  </a:schemeClr>
                </a:solidFill>
                <a:latin typeface="Abadi" panose="020B0604020104020204" pitchFamily="34" charset="0"/>
              </a:rPr>
              <a:t>the</a:t>
            </a:r>
            <a:r>
              <a:rPr lang="de-CH" sz="2200" dirty="0">
                <a:solidFill>
                  <a:schemeClr val="accent3">
                    <a:lumMod val="25000"/>
                  </a:schemeClr>
                </a:solidFill>
                <a:latin typeface="Abadi" panose="020B0604020104020204" pitchFamily="34" charset="0"/>
              </a:rPr>
              <a:t> </a:t>
            </a:r>
            <a:r>
              <a:rPr lang="de-CH" sz="2200" dirty="0" err="1">
                <a:solidFill>
                  <a:schemeClr val="accent3">
                    <a:lumMod val="25000"/>
                  </a:schemeClr>
                </a:solidFill>
                <a:latin typeface="Abadi" panose="020B0604020104020204" pitchFamily="34" charset="0"/>
              </a:rPr>
              <a:t>successrate</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050" name="Picture 2">
            <a:extLst>
              <a:ext uri="{FF2B5EF4-FFF2-40B4-BE49-F238E27FC236}">
                <a16:creationId xmlns:a16="http://schemas.microsoft.com/office/drawing/2014/main" id="{33EBD4F6-194D-F1C4-ADF3-A53CF8DEA8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9109" y="2157203"/>
            <a:ext cx="3933825" cy="35718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p:cNvSpPr>
            <a:spLocks noGrp="1"/>
          </p:cNvSpPr>
          <p:nvPr>
            <p:ph type="body" sz="half" idx="4294967295"/>
          </p:nvPr>
        </p:nvSpPr>
        <p:spPr>
          <a:xfrm>
            <a:off x="906389" y="1484224"/>
            <a:ext cx="8301800" cy="671147"/>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higher payload mass translates directly to a higher success rate.</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3074" name="Picture 2">
            <a:extLst>
              <a:ext uri="{FF2B5EF4-FFF2-40B4-BE49-F238E27FC236}">
                <a16:creationId xmlns:a16="http://schemas.microsoft.com/office/drawing/2014/main" id="{08C5598D-8DBC-CE7F-51E4-2C4880C866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810" y="2155371"/>
            <a:ext cx="10972801" cy="40710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p:cNvSpPr>
            <a:spLocks noGrp="1"/>
          </p:cNvSpPr>
          <p:nvPr>
            <p:ph type="body" sz="half" idx="4294967295"/>
          </p:nvPr>
        </p:nvSpPr>
        <p:spPr>
          <a:xfrm>
            <a:off x="770011" y="1400329"/>
            <a:ext cx="10210810" cy="749318"/>
          </a:xfrm>
          <a:prstGeom prst="rect">
            <a:avLst/>
          </a:prstGeom>
        </p:spPr>
        <p:txBody>
          <a:bodyPr>
            <a:normAutofit/>
          </a:bodyPr>
          <a:lstStyle/>
          <a:p>
            <a:pPr>
              <a:lnSpc>
                <a:spcPct val="100000"/>
              </a:lnSpc>
              <a:spcBef>
                <a:spcPts val="1400"/>
              </a:spcBef>
            </a:pPr>
            <a:r>
              <a:rPr lang="de-CH" sz="2200" dirty="0">
                <a:solidFill>
                  <a:schemeClr val="accent3">
                    <a:lumMod val="25000"/>
                  </a:schemeClr>
                </a:solidFill>
                <a:latin typeface="Abadi" panose="020B0604020104020204" pitchFamily="34" charset="0"/>
              </a:rPr>
              <a:t>ES-L1, GEO, HEO, SSO </a:t>
            </a:r>
            <a:r>
              <a:rPr lang="de-CH" sz="2200" dirty="0" err="1">
                <a:solidFill>
                  <a:schemeClr val="accent3">
                    <a:lumMod val="25000"/>
                  </a:schemeClr>
                </a:solidFill>
                <a:latin typeface="Abadi" panose="020B0604020104020204" pitchFamily="34" charset="0"/>
              </a:rPr>
              <a:t>have</a:t>
            </a:r>
            <a:r>
              <a:rPr lang="de-CH" sz="2200" dirty="0">
                <a:solidFill>
                  <a:schemeClr val="accent3">
                    <a:lumMod val="25000"/>
                  </a:schemeClr>
                </a:solidFill>
                <a:latin typeface="Abadi" panose="020B0604020104020204" pitchFamily="34" charset="0"/>
              </a:rPr>
              <a:t> a 100% and SO </a:t>
            </a:r>
            <a:r>
              <a:rPr lang="de-CH" sz="2200" dirty="0" err="1">
                <a:solidFill>
                  <a:schemeClr val="accent3">
                    <a:lumMod val="25000"/>
                  </a:schemeClr>
                </a:solidFill>
                <a:latin typeface="Abadi" panose="020B0604020104020204" pitchFamily="34" charset="0"/>
              </a:rPr>
              <a:t>has</a:t>
            </a:r>
            <a:r>
              <a:rPr lang="de-CH" sz="2200" dirty="0">
                <a:solidFill>
                  <a:schemeClr val="accent3">
                    <a:lumMod val="25000"/>
                  </a:schemeClr>
                </a:solidFill>
                <a:latin typeface="Abadi" panose="020B0604020104020204" pitchFamily="34" charset="0"/>
              </a:rPr>
              <a:t> a 0% </a:t>
            </a:r>
            <a:r>
              <a:rPr lang="de-CH" sz="2200" dirty="0" err="1">
                <a:solidFill>
                  <a:schemeClr val="accent3">
                    <a:lumMod val="25000"/>
                  </a:schemeClr>
                </a:solidFill>
                <a:latin typeface="Abadi" panose="020B0604020104020204" pitchFamily="34" charset="0"/>
              </a:rPr>
              <a:t>successrate</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4100" name="Picture 4">
            <a:extLst>
              <a:ext uri="{FF2B5EF4-FFF2-40B4-BE49-F238E27FC236}">
                <a16:creationId xmlns:a16="http://schemas.microsoft.com/office/drawing/2014/main" id="{1870DE3B-5DB9-8455-4B9B-F749847574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6628" y="2086978"/>
            <a:ext cx="8543925" cy="44005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p:cNvSpPr>
            <a:spLocks noGrp="1"/>
          </p:cNvSpPr>
          <p:nvPr>
            <p:ph type="body" sz="half" idx="4294967295"/>
          </p:nvPr>
        </p:nvSpPr>
        <p:spPr>
          <a:xfrm>
            <a:off x="770011" y="1556412"/>
            <a:ext cx="10515600" cy="954181"/>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It appears, that in the LEO orbit success is related to the number of flights; on the other hand, there seems to be no relationship between flight number when in GTO orbit.</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5122" name="Picture 2">
            <a:extLst>
              <a:ext uri="{FF2B5EF4-FFF2-40B4-BE49-F238E27FC236}">
                <a16:creationId xmlns:a16="http://schemas.microsoft.com/office/drawing/2014/main" id="{F72301F8-18CA-C3E8-7477-28EA0F91FD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84" y="2213811"/>
            <a:ext cx="12023558" cy="44299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p:cNvSpPr>
            <a:spLocks noGrp="1"/>
          </p:cNvSpPr>
          <p:nvPr>
            <p:ph type="body" sz="half" idx="4294967295"/>
          </p:nvPr>
        </p:nvSpPr>
        <p:spPr>
          <a:xfrm>
            <a:off x="770010" y="1511969"/>
            <a:ext cx="10355189" cy="1215189"/>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With heavy payloads the successful landing or positive landing rate are more for </a:t>
            </a:r>
            <a:r>
              <a:rPr lang="en-US" sz="2200" dirty="0" err="1">
                <a:solidFill>
                  <a:schemeClr val="accent3">
                    <a:lumMod val="25000"/>
                  </a:schemeClr>
                </a:solidFill>
                <a:latin typeface="Abadi" panose="020B0604020104020204" pitchFamily="34" charset="0"/>
              </a:rPr>
              <a:t>Polar,LEO</a:t>
            </a:r>
            <a:r>
              <a:rPr lang="en-US" sz="2200" dirty="0">
                <a:solidFill>
                  <a:schemeClr val="accent3">
                    <a:lumMod val="25000"/>
                  </a:schemeClr>
                </a:solidFill>
                <a:latin typeface="Abadi" panose="020B0604020104020204" pitchFamily="34" charset="0"/>
              </a:rPr>
              <a:t> and ISS. However for GTO we cannot distinguish this well as both positive landing rate and negative landing(unsuccessful mission) are both there here.</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146" name="Picture 2">
            <a:extLst>
              <a:ext uri="{FF2B5EF4-FFF2-40B4-BE49-F238E27FC236}">
                <a16:creationId xmlns:a16="http://schemas.microsoft.com/office/drawing/2014/main" id="{4BA38AB6-34F2-49FD-D5F0-44D4F8660E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589" y="2646947"/>
            <a:ext cx="11738821" cy="40946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p:cNvSpPr>
            <a:spLocks noGrp="1"/>
          </p:cNvSpPr>
          <p:nvPr>
            <p:ph type="body" sz="half" idx="4294967295"/>
          </p:nvPr>
        </p:nvSpPr>
        <p:spPr>
          <a:xfrm>
            <a:off x="770011" y="2069757"/>
            <a:ext cx="10515600" cy="65740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success rate since 2013 kept increasing till 2020</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7170" name="Picture 2">
            <a:extLst>
              <a:ext uri="{FF2B5EF4-FFF2-40B4-BE49-F238E27FC236}">
                <a16:creationId xmlns:a16="http://schemas.microsoft.com/office/drawing/2014/main" id="{48BE5BE3-FE74-0FFC-4766-D951846CFD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8556" y="2828493"/>
            <a:ext cx="7664868" cy="39477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p:cNvSpPr>
            <a:spLocks noGrp="1"/>
          </p:cNvSpPr>
          <p:nvPr>
            <p:ph idx="4294967295"/>
          </p:nvPr>
        </p:nvSpPr>
        <p:spPr>
          <a:xfrm>
            <a:off x="770011" y="1825625"/>
            <a:ext cx="3922306" cy="212073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Selecting the unique launch site names using the distinct key-word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Grafik 5">
            <a:extLst>
              <a:ext uri="{FF2B5EF4-FFF2-40B4-BE49-F238E27FC236}">
                <a16:creationId xmlns:a16="http://schemas.microsoft.com/office/drawing/2014/main" id="{7C8C9311-579C-66D8-4416-A5853754AB17}"/>
              </a:ext>
            </a:extLst>
          </p:cNvPr>
          <p:cNvPicPr>
            <a:picLocks noChangeAspect="1"/>
          </p:cNvPicPr>
          <p:nvPr/>
        </p:nvPicPr>
        <p:blipFill>
          <a:blip r:embed="rId3"/>
          <a:stretch>
            <a:fillRect/>
          </a:stretch>
        </p:blipFill>
        <p:spPr>
          <a:xfrm>
            <a:off x="5328467" y="1719513"/>
            <a:ext cx="5860400" cy="424815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p:cNvSpPr>
            <a:spLocks noGrp="1"/>
          </p:cNvSpPr>
          <p:nvPr>
            <p:ph idx="4294967295"/>
          </p:nvPr>
        </p:nvSpPr>
        <p:spPr>
          <a:xfrm>
            <a:off x="770010" y="1825625"/>
            <a:ext cx="9745589" cy="73309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Display 5 records where launch sites begin with the string 'KSC'</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'KSC'</a:t>
            </a:r>
          </a:p>
        </p:txBody>
      </p:sp>
      <p:pic>
        <p:nvPicPr>
          <p:cNvPr id="10" name="Grafik 9">
            <a:extLst>
              <a:ext uri="{FF2B5EF4-FFF2-40B4-BE49-F238E27FC236}">
                <a16:creationId xmlns:a16="http://schemas.microsoft.com/office/drawing/2014/main" id="{CE433F62-41BC-E178-15BB-C27C7FD5A318}"/>
              </a:ext>
            </a:extLst>
          </p:cNvPr>
          <p:cNvPicPr>
            <a:picLocks noChangeAspect="1"/>
          </p:cNvPicPr>
          <p:nvPr/>
        </p:nvPicPr>
        <p:blipFill>
          <a:blip r:embed="rId3"/>
          <a:stretch>
            <a:fillRect/>
          </a:stretch>
        </p:blipFill>
        <p:spPr>
          <a:xfrm>
            <a:off x="0" y="2458220"/>
            <a:ext cx="12192000" cy="356181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p:cNvSpPr>
            <a:spLocks noGrp="1"/>
          </p:cNvSpPr>
          <p:nvPr>
            <p:ph idx="4294967295"/>
          </p:nvPr>
        </p:nvSpPr>
        <p:spPr>
          <a:xfrm>
            <a:off x="770010" y="1825625"/>
            <a:ext cx="9745589" cy="77319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Display the total payload mass carried by boosters launched by NASA (CRS)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Grafik 5">
            <a:extLst>
              <a:ext uri="{FF2B5EF4-FFF2-40B4-BE49-F238E27FC236}">
                <a16:creationId xmlns:a16="http://schemas.microsoft.com/office/drawing/2014/main" id="{531BC042-568E-8D66-645C-8888E12477E9}"/>
              </a:ext>
            </a:extLst>
          </p:cNvPr>
          <p:cNvPicPr>
            <a:picLocks noChangeAspect="1"/>
          </p:cNvPicPr>
          <p:nvPr/>
        </p:nvPicPr>
        <p:blipFill>
          <a:blip r:embed="rId3"/>
          <a:stretch>
            <a:fillRect/>
          </a:stretch>
        </p:blipFill>
        <p:spPr>
          <a:xfrm>
            <a:off x="1251535" y="2461260"/>
            <a:ext cx="7948612" cy="3536133"/>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p:cNvSpPr>
            <a:spLocks noGrp="1"/>
          </p:cNvSpPr>
          <p:nvPr>
            <p:ph idx="4294967295"/>
          </p:nvPr>
        </p:nvSpPr>
        <p:spPr>
          <a:xfrm>
            <a:off x="770010" y="1825625"/>
            <a:ext cx="9745589" cy="67694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Display average payload mass carried by booster version F9 v1.1</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Grafik 5">
            <a:extLst>
              <a:ext uri="{FF2B5EF4-FFF2-40B4-BE49-F238E27FC236}">
                <a16:creationId xmlns:a16="http://schemas.microsoft.com/office/drawing/2014/main" id="{4FD0D786-EA9E-948B-23CC-94FD1A6D6CDC}"/>
              </a:ext>
            </a:extLst>
          </p:cNvPr>
          <p:cNvPicPr>
            <a:picLocks noChangeAspect="1"/>
          </p:cNvPicPr>
          <p:nvPr/>
        </p:nvPicPr>
        <p:blipFill>
          <a:blip r:embed="rId3"/>
          <a:stretch>
            <a:fillRect/>
          </a:stretch>
        </p:blipFill>
        <p:spPr>
          <a:xfrm>
            <a:off x="1425239" y="2783305"/>
            <a:ext cx="7376239" cy="3351561"/>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p:cNvSpPr>
            <a:spLocks noGrp="1"/>
          </p:cNvSpPr>
          <p:nvPr>
            <p:ph idx="4294967295"/>
          </p:nvPr>
        </p:nvSpPr>
        <p:spPr>
          <a:xfrm>
            <a:off x="770010" y="1825625"/>
            <a:ext cx="9745589" cy="97372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date of the first successful landing outcome on a drone ship was 08th April 2016</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Drone Ship Landing Date</a:t>
            </a:r>
          </a:p>
        </p:txBody>
      </p:sp>
      <p:pic>
        <p:nvPicPr>
          <p:cNvPr id="6" name="Grafik 5">
            <a:extLst>
              <a:ext uri="{FF2B5EF4-FFF2-40B4-BE49-F238E27FC236}">
                <a16:creationId xmlns:a16="http://schemas.microsoft.com/office/drawing/2014/main" id="{CACE05ED-F560-FBC5-B7A9-0FB4319071FA}"/>
              </a:ext>
            </a:extLst>
          </p:cNvPr>
          <p:cNvPicPr>
            <a:picLocks noChangeAspect="1"/>
          </p:cNvPicPr>
          <p:nvPr/>
        </p:nvPicPr>
        <p:blipFill>
          <a:blip r:embed="rId3"/>
          <a:stretch>
            <a:fillRect/>
          </a:stretch>
        </p:blipFill>
        <p:spPr>
          <a:xfrm>
            <a:off x="1652323" y="2731669"/>
            <a:ext cx="8217768" cy="35087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770011" y="1543050"/>
            <a:ext cx="10515600" cy="4638675"/>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Analysis (Classification)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p:cNvSpPr>
            <a:spLocks noGrp="1"/>
          </p:cNvSpPr>
          <p:nvPr>
            <p:ph idx="4294967295"/>
          </p:nvPr>
        </p:nvSpPr>
        <p:spPr>
          <a:xfrm>
            <a:off x="770010" y="1540043"/>
            <a:ext cx="9745589" cy="96252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the boosters which have success in ground pad and have payload mass greater than 4000 but less than 6000</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Grafik 2">
            <a:extLst>
              <a:ext uri="{FF2B5EF4-FFF2-40B4-BE49-F238E27FC236}">
                <a16:creationId xmlns:a16="http://schemas.microsoft.com/office/drawing/2014/main" id="{03C3D24F-2CA8-8F9D-7F92-87B40F6FF86D}"/>
              </a:ext>
            </a:extLst>
          </p:cNvPr>
          <p:cNvPicPr>
            <a:picLocks noChangeAspect="1"/>
          </p:cNvPicPr>
          <p:nvPr/>
        </p:nvPicPr>
        <p:blipFill>
          <a:blip r:embed="rId3"/>
          <a:stretch>
            <a:fillRect/>
          </a:stretch>
        </p:blipFill>
        <p:spPr>
          <a:xfrm>
            <a:off x="1531017" y="2502567"/>
            <a:ext cx="8326857" cy="4157557"/>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p:cNvSpPr>
            <a:spLocks noGrp="1"/>
          </p:cNvSpPr>
          <p:nvPr>
            <p:ph idx="4294967295"/>
          </p:nvPr>
        </p:nvSpPr>
        <p:spPr>
          <a:xfrm>
            <a:off x="770010" y="1825625"/>
            <a:ext cx="9745589" cy="59915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total number of successful and failure mission outcomes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Grafik 5">
            <a:extLst>
              <a:ext uri="{FF2B5EF4-FFF2-40B4-BE49-F238E27FC236}">
                <a16:creationId xmlns:a16="http://schemas.microsoft.com/office/drawing/2014/main" id="{CB3D3FAB-609E-948A-BEB8-B30CA3374DD2}"/>
              </a:ext>
            </a:extLst>
          </p:cNvPr>
          <p:cNvPicPr>
            <a:picLocks noChangeAspect="1"/>
          </p:cNvPicPr>
          <p:nvPr/>
        </p:nvPicPr>
        <p:blipFill>
          <a:blip r:embed="rId3"/>
          <a:stretch>
            <a:fillRect/>
          </a:stretch>
        </p:blipFill>
        <p:spPr>
          <a:xfrm>
            <a:off x="3189296" y="2424781"/>
            <a:ext cx="4658375" cy="3534268"/>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p:cNvSpPr>
            <a:spLocks noGrp="1"/>
          </p:cNvSpPr>
          <p:nvPr>
            <p:ph idx="4294967295"/>
          </p:nvPr>
        </p:nvSpPr>
        <p:spPr>
          <a:xfrm>
            <a:off x="770011" y="1488741"/>
            <a:ext cx="5325989" cy="402172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a:t>
            </a:r>
            <a:r>
              <a:rPr lang="en-US" sz="2200" dirty="0" err="1">
                <a:solidFill>
                  <a:schemeClr val="accent3">
                    <a:lumMod val="25000"/>
                  </a:schemeClr>
                </a:solidFill>
                <a:latin typeface="Abadi" panose="020B0604020104020204" pitchFamily="34" charset="0"/>
              </a:rPr>
              <a:t>booster_versions</a:t>
            </a:r>
            <a:r>
              <a:rPr lang="en-US" sz="2200" dirty="0">
                <a:solidFill>
                  <a:schemeClr val="accent3">
                    <a:lumMod val="25000"/>
                  </a:schemeClr>
                </a:solidFill>
                <a:latin typeface="Abadi" panose="020B0604020104020204" pitchFamily="34" charset="0"/>
              </a:rPr>
              <a:t> which have carried the maximum payload mass. Using a subquery</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8" name="Grafik 7">
            <a:extLst>
              <a:ext uri="{FF2B5EF4-FFF2-40B4-BE49-F238E27FC236}">
                <a16:creationId xmlns:a16="http://schemas.microsoft.com/office/drawing/2014/main" id="{C893C1BE-C9DB-1704-FE31-9F7FD8FF17C3}"/>
              </a:ext>
            </a:extLst>
          </p:cNvPr>
          <p:cNvPicPr>
            <a:picLocks noChangeAspect="1"/>
          </p:cNvPicPr>
          <p:nvPr/>
        </p:nvPicPr>
        <p:blipFill>
          <a:blip r:embed="rId3"/>
          <a:stretch>
            <a:fillRect/>
          </a:stretch>
        </p:blipFill>
        <p:spPr>
          <a:xfrm>
            <a:off x="1027607" y="3007734"/>
            <a:ext cx="4810796" cy="2286319"/>
          </a:xfrm>
          <a:prstGeom prst="rect">
            <a:avLst/>
          </a:prstGeom>
        </p:spPr>
      </p:pic>
      <p:pic>
        <p:nvPicPr>
          <p:cNvPr id="10" name="Grafik 9">
            <a:extLst>
              <a:ext uri="{FF2B5EF4-FFF2-40B4-BE49-F238E27FC236}">
                <a16:creationId xmlns:a16="http://schemas.microsoft.com/office/drawing/2014/main" id="{234507AB-B9A8-BA92-4D19-3629D7DA4806}"/>
              </a:ext>
            </a:extLst>
          </p:cNvPr>
          <p:cNvPicPr>
            <a:picLocks noChangeAspect="1"/>
          </p:cNvPicPr>
          <p:nvPr/>
        </p:nvPicPr>
        <p:blipFill>
          <a:blip r:embed="rId4"/>
          <a:stretch>
            <a:fillRect/>
          </a:stretch>
        </p:blipFill>
        <p:spPr>
          <a:xfrm>
            <a:off x="7101028" y="1579592"/>
            <a:ext cx="2010056" cy="437258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p:cNvSpPr>
            <a:spLocks noGrp="1"/>
          </p:cNvSpPr>
          <p:nvPr>
            <p:ph idx="4294967295"/>
          </p:nvPr>
        </p:nvSpPr>
        <p:spPr>
          <a:xfrm>
            <a:off x="770011" y="1434241"/>
            <a:ext cx="4443674" cy="2553870"/>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records which will display the month names, </a:t>
            </a:r>
            <a:r>
              <a:rPr lang="en-US" sz="2200" dirty="0" err="1">
                <a:solidFill>
                  <a:schemeClr val="accent3">
                    <a:lumMod val="25000"/>
                  </a:schemeClr>
                </a:solidFill>
                <a:latin typeface="Abadi"/>
              </a:rPr>
              <a:t>succesful</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ground pad ,booster versions,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for the months in year 2017</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Grafik 5">
            <a:extLst>
              <a:ext uri="{FF2B5EF4-FFF2-40B4-BE49-F238E27FC236}">
                <a16:creationId xmlns:a16="http://schemas.microsoft.com/office/drawing/2014/main" id="{ED88DD25-6B2C-757C-9113-B8613E4DDCAB}"/>
              </a:ext>
            </a:extLst>
          </p:cNvPr>
          <p:cNvPicPr>
            <a:picLocks noChangeAspect="1"/>
          </p:cNvPicPr>
          <p:nvPr/>
        </p:nvPicPr>
        <p:blipFill>
          <a:blip r:embed="rId3"/>
          <a:stretch>
            <a:fillRect/>
          </a:stretch>
        </p:blipFill>
        <p:spPr>
          <a:xfrm>
            <a:off x="5213685" y="1421374"/>
            <a:ext cx="6497391" cy="5106113"/>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p:cNvSpPr>
            <a:spLocks noGrp="1"/>
          </p:cNvSpPr>
          <p:nvPr>
            <p:ph idx="4294967295"/>
          </p:nvPr>
        </p:nvSpPr>
        <p:spPr>
          <a:xfrm>
            <a:off x="770010" y="1440617"/>
            <a:ext cx="9745589" cy="549049"/>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successful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between the date 2010-06-04 and 2017-03-20 in descending order.</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Grafik 5">
            <a:extLst>
              <a:ext uri="{FF2B5EF4-FFF2-40B4-BE49-F238E27FC236}">
                <a16:creationId xmlns:a16="http://schemas.microsoft.com/office/drawing/2014/main" id="{9F9A6450-F1E1-3D53-6231-45468DDBBFE2}"/>
              </a:ext>
            </a:extLst>
          </p:cNvPr>
          <p:cNvPicPr>
            <a:picLocks noChangeAspect="1"/>
          </p:cNvPicPr>
          <p:nvPr/>
        </p:nvPicPr>
        <p:blipFill>
          <a:blip r:embed="rId3"/>
          <a:stretch>
            <a:fillRect/>
          </a:stretch>
        </p:blipFill>
        <p:spPr>
          <a:xfrm>
            <a:off x="1391401" y="2416402"/>
            <a:ext cx="8029575" cy="413385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36</a:t>
            </a:fld>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Sites </a:t>
            </a:r>
          </a:p>
        </p:txBody>
      </p:sp>
      <p:pic>
        <p:nvPicPr>
          <p:cNvPr id="6" name="Grafik 5">
            <a:extLst>
              <a:ext uri="{FF2B5EF4-FFF2-40B4-BE49-F238E27FC236}">
                <a16:creationId xmlns:a16="http://schemas.microsoft.com/office/drawing/2014/main" id="{EB4C667D-3906-B54A-F92B-01CC8E49FBB1}"/>
              </a:ext>
            </a:extLst>
          </p:cNvPr>
          <p:cNvPicPr>
            <a:picLocks noChangeAspect="1"/>
          </p:cNvPicPr>
          <p:nvPr/>
        </p:nvPicPr>
        <p:blipFill>
          <a:blip r:embed="rId3"/>
          <a:stretch>
            <a:fillRect/>
          </a:stretch>
        </p:blipFill>
        <p:spPr>
          <a:xfrm>
            <a:off x="1247263" y="1446389"/>
            <a:ext cx="9561095" cy="4392768"/>
          </a:xfrm>
          <a:prstGeom prst="rect">
            <a:avLst/>
          </a:prstGeom>
        </p:spPr>
      </p:pic>
      <p:sp>
        <p:nvSpPr>
          <p:cNvPr id="5" name="Content Placeholder 4"/>
          <p:cNvSpPr>
            <a:spLocks noGrp="1"/>
          </p:cNvSpPr>
          <p:nvPr>
            <p:ph idx="4294967295"/>
          </p:nvPr>
        </p:nvSpPr>
        <p:spPr>
          <a:xfrm>
            <a:off x="1451805" y="5808826"/>
            <a:ext cx="9288390" cy="77804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SpaceX launch sites are in the east and the west coast in the USA</a:t>
            </a:r>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19" name="Rechteck 18">
            <a:extLst>
              <a:ext uri="{FF2B5EF4-FFF2-40B4-BE49-F238E27FC236}">
                <a16:creationId xmlns:a16="http://schemas.microsoft.com/office/drawing/2014/main" id="{C39A4EEE-5DD0-C6FB-0295-390A10E516C9}"/>
              </a:ext>
            </a:extLst>
          </p:cNvPr>
          <p:cNvSpPr/>
          <p:nvPr/>
        </p:nvSpPr>
        <p:spPr>
          <a:xfrm>
            <a:off x="791107" y="1288219"/>
            <a:ext cx="3517200" cy="473735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8" name="Rechteck 17">
            <a:extLst>
              <a:ext uri="{FF2B5EF4-FFF2-40B4-BE49-F238E27FC236}">
                <a16:creationId xmlns:a16="http://schemas.microsoft.com/office/drawing/2014/main" id="{EA529455-7FDD-580F-A525-917EC34C5A75}"/>
              </a:ext>
            </a:extLst>
          </p:cNvPr>
          <p:cNvSpPr/>
          <p:nvPr/>
        </p:nvSpPr>
        <p:spPr>
          <a:xfrm>
            <a:off x="4287211" y="1288220"/>
            <a:ext cx="7034400" cy="4737353"/>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3" name="Slide Number Placeholder 2"/>
          <p:cNvSpPr>
            <a:spLocks noGrp="1"/>
          </p:cNvSpPr>
          <p:nvPr>
            <p:ph type="sldNum" sz="quarter" idx="12"/>
          </p:nvPr>
        </p:nvSpPr>
        <p:spPr>
          <a:xfrm>
            <a:off x="8714772" y="6025573"/>
            <a:ext cx="2454442" cy="335267"/>
          </a:xfrm>
        </p:spPr>
        <p:txBody>
          <a:bodyPr/>
          <a:lstStyle/>
          <a:p>
            <a:fld id="{5075537C-CA84-1446-933C-8E9D027F9201}" type="slidenum">
              <a:rPr lang="en-US" smtClean="0"/>
              <a:t>37</a:t>
            </a:fld>
            <a:endParaRPr lang="en-US"/>
          </a:p>
        </p:txBody>
      </p:sp>
      <p:sp>
        <p:nvSpPr>
          <p:cNvPr id="5" name="Content Placeholder 4"/>
          <p:cNvSpPr>
            <a:spLocks noGrp="1"/>
          </p:cNvSpPr>
          <p:nvPr>
            <p:ph idx="4294967295"/>
          </p:nvPr>
        </p:nvSpPr>
        <p:spPr>
          <a:xfrm>
            <a:off x="1455464" y="2850641"/>
            <a:ext cx="2146295" cy="440584"/>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VAFB SLC-4E</a:t>
            </a:r>
            <a:endParaRPr lang="en-US" dirty="0">
              <a:solidFill>
                <a:schemeClr val="accent3">
                  <a:lumMod val="25000"/>
                </a:schemeClr>
              </a:solidFill>
            </a:endParaRPr>
          </a:p>
        </p:txBody>
      </p:sp>
      <p:pic>
        <p:nvPicPr>
          <p:cNvPr id="4" name="Grafik 3">
            <a:extLst>
              <a:ext uri="{FF2B5EF4-FFF2-40B4-BE49-F238E27FC236}">
                <a16:creationId xmlns:a16="http://schemas.microsoft.com/office/drawing/2014/main" id="{3C5F3A5B-4130-84DE-8506-826C5C1C3078}"/>
              </a:ext>
            </a:extLst>
          </p:cNvPr>
          <p:cNvPicPr preferRelativeResize="0">
            <a:picLocks/>
          </p:cNvPicPr>
          <p:nvPr/>
        </p:nvPicPr>
        <p:blipFill rotWithShape="1">
          <a:blip r:embed="rId3"/>
          <a:srcRect l="12809" r="13362" b="3650"/>
          <a:stretch/>
        </p:blipFill>
        <p:spPr>
          <a:xfrm>
            <a:off x="1455463" y="3260278"/>
            <a:ext cx="2146296" cy="2002398"/>
          </a:xfrm>
          <a:prstGeom prst="rect">
            <a:avLst/>
          </a:prstGeom>
        </p:spPr>
      </p:pic>
      <p:sp>
        <p:nvSpPr>
          <p:cNvPr id="24" name="Content Placeholder 4">
            <a:extLst>
              <a:ext uri="{FF2B5EF4-FFF2-40B4-BE49-F238E27FC236}">
                <a16:creationId xmlns:a16="http://schemas.microsoft.com/office/drawing/2014/main" id="{7AEB2569-25CA-9D97-FE17-B488BAB089D1}"/>
              </a:ext>
            </a:extLst>
          </p:cNvPr>
          <p:cNvSpPr txBox="1">
            <a:spLocks/>
          </p:cNvSpPr>
          <p:nvPr/>
        </p:nvSpPr>
        <p:spPr>
          <a:xfrm>
            <a:off x="1245797" y="1247459"/>
            <a:ext cx="2607820" cy="118860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b="1" dirty="0">
                <a:solidFill>
                  <a:schemeClr val="accent3">
                    <a:lumMod val="25000"/>
                  </a:schemeClr>
                </a:solidFill>
                <a:latin typeface="Abadi"/>
              </a:rPr>
              <a:t>West Coast near </a:t>
            </a:r>
            <a:br>
              <a:rPr lang="en-US" b="1" dirty="0">
                <a:solidFill>
                  <a:schemeClr val="accent3">
                    <a:lumMod val="25000"/>
                  </a:schemeClr>
                </a:solidFill>
                <a:latin typeface="Abadi"/>
              </a:rPr>
            </a:br>
            <a:r>
              <a:rPr lang="en-US" b="1" dirty="0">
                <a:solidFill>
                  <a:schemeClr val="accent3">
                    <a:lumMod val="25000"/>
                  </a:schemeClr>
                </a:solidFill>
                <a:latin typeface="Abadi"/>
              </a:rPr>
              <a:t>Santa Maria </a:t>
            </a:r>
          </a:p>
        </p:txBody>
      </p:sp>
      <p:grpSp>
        <p:nvGrpSpPr>
          <p:cNvPr id="42" name="Gruppieren 41">
            <a:extLst>
              <a:ext uri="{FF2B5EF4-FFF2-40B4-BE49-F238E27FC236}">
                <a16:creationId xmlns:a16="http://schemas.microsoft.com/office/drawing/2014/main" id="{A0B5B96C-C508-DF7E-B5E9-AB8CEB98A8A7}"/>
              </a:ext>
            </a:extLst>
          </p:cNvPr>
          <p:cNvGrpSpPr/>
          <p:nvPr/>
        </p:nvGrpSpPr>
        <p:grpSpPr>
          <a:xfrm>
            <a:off x="8437747" y="1247459"/>
            <a:ext cx="2234786" cy="4742796"/>
            <a:chOff x="8255656" y="1247459"/>
            <a:chExt cx="2234786" cy="4742796"/>
          </a:xfrm>
        </p:grpSpPr>
        <p:sp>
          <p:nvSpPr>
            <p:cNvPr id="12" name="Content Placeholder 4">
              <a:extLst>
                <a:ext uri="{FF2B5EF4-FFF2-40B4-BE49-F238E27FC236}">
                  <a16:creationId xmlns:a16="http://schemas.microsoft.com/office/drawing/2014/main" id="{28EE17D4-A53F-BEFA-CE6A-0718138BCC73}"/>
                </a:ext>
              </a:extLst>
            </p:cNvPr>
            <p:cNvSpPr txBox="1">
              <a:spLocks/>
            </p:cNvSpPr>
            <p:nvPr/>
          </p:nvSpPr>
          <p:spPr>
            <a:xfrm>
              <a:off x="8255656" y="1247459"/>
              <a:ext cx="2234785" cy="45831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CCAFS LC-40</a:t>
              </a:r>
            </a:p>
          </p:txBody>
        </p:sp>
        <p:pic>
          <p:nvPicPr>
            <p:cNvPr id="14" name="Grafik 13">
              <a:extLst>
                <a:ext uri="{FF2B5EF4-FFF2-40B4-BE49-F238E27FC236}">
                  <a16:creationId xmlns:a16="http://schemas.microsoft.com/office/drawing/2014/main" id="{92C3F5B2-91E1-7C6D-3BCC-909072D920F6}"/>
                </a:ext>
              </a:extLst>
            </p:cNvPr>
            <p:cNvPicPr preferRelativeResize="0">
              <a:picLocks/>
            </p:cNvPicPr>
            <p:nvPr/>
          </p:nvPicPr>
          <p:blipFill rotWithShape="1">
            <a:blip r:embed="rId4"/>
            <a:srcRect t="2538" r="8232" b="4717"/>
            <a:stretch/>
          </p:blipFill>
          <p:spPr>
            <a:xfrm>
              <a:off x="8255657" y="1646232"/>
              <a:ext cx="2234785" cy="2002398"/>
            </a:xfrm>
            <a:prstGeom prst="rect">
              <a:avLst/>
            </a:prstGeom>
          </p:spPr>
        </p:pic>
        <p:pic>
          <p:nvPicPr>
            <p:cNvPr id="16" name="Grafik 15">
              <a:extLst>
                <a:ext uri="{FF2B5EF4-FFF2-40B4-BE49-F238E27FC236}">
                  <a16:creationId xmlns:a16="http://schemas.microsoft.com/office/drawing/2014/main" id="{46379568-850C-C023-1084-77969F57AB59}"/>
                </a:ext>
              </a:extLst>
            </p:cNvPr>
            <p:cNvPicPr preferRelativeResize="0">
              <a:picLocks/>
            </p:cNvPicPr>
            <p:nvPr/>
          </p:nvPicPr>
          <p:blipFill rotWithShape="1">
            <a:blip r:embed="rId5"/>
            <a:srcRect l="15946" r="11578" b="16929"/>
            <a:stretch/>
          </p:blipFill>
          <p:spPr>
            <a:xfrm>
              <a:off x="8255657" y="3987857"/>
              <a:ext cx="2234785" cy="2002398"/>
            </a:xfrm>
            <a:prstGeom prst="rect">
              <a:avLst/>
            </a:prstGeom>
          </p:spPr>
        </p:pic>
        <p:sp>
          <p:nvSpPr>
            <p:cNvPr id="17" name="Content Placeholder 4">
              <a:extLst>
                <a:ext uri="{FF2B5EF4-FFF2-40B4-BE49-F238E27FC236}">
                  <a16:creationId xmlns:a16="http://schemas.microsoft.com/office/drawing/2014/main" id="{AE8B0B20-8CE5-1949-1B1E-DBCD12CE7024}"/>
                </a:ext>
              </a:extLst>
            </p:cNvPr>
            <p:cNvSpPr txBox="1">
              <a:spLocks/>
            </p:cNvSpPr>
            <p:nvPr/>
          </p:nvSpPr>
          <p:spPr>
            <a:xfrm>
              <a:off x="8255656" y="3589084"/>
              <a:ext cx="2234785" cy="45831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CCAFS SLC-40</a:t>
              </a:r>
            </a:p>
          </p:txBody>
        </p:sp>
      </p:grpSp>
      <p:grpSp>
        <p:nvGrpSpPr>
          <p:cNvPr id="40" name="Gruppieren 39">
            <a:extLst>
              <a:ext uri="{FF2B5EF4-FFF2-40B4-BE49-F238E27FC236}">
                <a16:creationId xmlns:a16="http://schemas.microsoft.com/office/drawing/2014/main" id="{98DA34FC-563F-006D-69F6-844D29F377C7}"/>
              </a:ext>
            </a:extLst>
          </p:cNvPr>
          <p:cNvGrpSpPr/>
          <p:nvPr/>
        </p:nvGrpSpPr>
        <p:grpSpPr>
          <a:xfrm>
            <a:off x="4935031" y="1247459"/>
            <a:ext cx="2234786" cy="4015217"/>
            <a:chOff x="5118381" y="1247459"/>
            <a:chExt cx="2234786" cy="4015217"/>
          </a:xfrm>
        </p:grpSpPr>
        <p:sp>
          <p:nvSpPr>
            <p:cNvPr id="9" name="Content Placeholder 4">
              <a:extLst>
                <a:ext uri="{FF2B5EF4-FFF2-40B4-BE49-F238E27FC236}">
                  <a16:creationId xmlns:a16="http://schemas.microsoft.com/office/drawing/2014/main" id="{EB563AA1-354A-6AEB-6214-916BAB877FD3}"/>
                </a:ext>
              </a:extLst>
            </p:cNvPr>
            <p:cNvSpPr txBox="1">
              <a:spLocks/>
            </p:cNvSpPr>
            <p:nvPr/>
          </p:nvSpPr>
          <p:spPr>
            <a:xfrm>
              <a:off x="5127250" y="2841774"/>
              <a:ext cx="2225916" cy="45831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KSC LC-39A</a:t>
              </a:r>
              <a:endParaRPr lang="en-US" dirty="0">
                <a:solidFill>
                  <a:schemeClr val="accent3">
                    <a:lumMod val="25000"/>
                  </a:schemeClr>
                </a:solidFill>
              </a:endParaRPr>
            </a:p>
          </p:txBody>
        </p:sp>
        <p:pic>
          <p:nvPicPr>
            <p:cNvPr id="11" name="Grafik 10">
              <a:extLst>
                <a:ext uri="{FF2B5EF4-FFF2-40B4-BE49-F238E27FC236}">
                  <a16:creationId xmlns:a16="http://schemas.microsoft.com/office/drawing/2014/main" id="{908AD1DB-22C1-4AEF-B2EB-95CD8A396B41}"/>
                </a:ext>
              </a:extLst>
            </p:cNvPr>
            <p:cNvPicPr preferRelativeResize="0">
              <a:picLocks/>
            </p:cNvPicPr>
            <p:nvPr/>
          </p:nvPicPr>
          <p:blipFill rotWithShape="1">
            <a:blip r:embed="rId6"/>
            <a:srcRect l="21654" t="11273" r="26734" b="21504"/>
            <a:stretch/>
          </p:blipFill>
          <p:spPr>
            <a:xfrm>
              <a:off x="5118381" y="3260278"/>
              <a:ext cx="2234785" cy="2002398"/>
            </a:xfrm>
            <a:prstGeom prst="rect">
              <a:avLst/>
            </a:prstGeom>
          </p:spPr>
        </p:pic>
        <p:sp>
          <p:nvSpPr>
            <p:cNvPr id="25" name="Content Placeholder 4">
              <a:extLst>
                <a:ext uri="{FF2B5EF4-FFF2-40B4-BE49-F238E27FC236}">
                  <a16:creationId xmlns:a16="http://schemas.microsoft.com/office/drawing/2014/main" id="{AFCE3987-0859-6C79-0467-52FC97BEE1E1}"/>
                </a:ext>
              </a:extLst>
            </p:cNvPr>
            <p:cNvSpPr txBox="1">
              <a:spLocks/>
            </p:cNvSpPr>
            <p:nvPr/>
          </p:nvSpPr>
          <p:spPr>
            <a:xfrm>
              <a:off x="5127251" y="1247459"/>
              <a:ext cx="2225916" cy="24011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b="1" dirty="0">
                  <a:solidFill>
                    <a:schemeClr val="accent3">
                      <a:lumMod val="25000"/>
                    </a:schemeClr>
                  </a:solidFill>
                  <a:latin typeface="Abadi"/>
                </a:rPr>
                <a:t>East Coast near Cape Canaveral</a:t>
              </a:r>
            </a:p>
          </p:txBody>
        </p:sp>
      </p:grpSp>
      <p:sp>
        <p:nvSpPr>
          <p:cNvPr id="37" name="Title 1">
            <a:extLst>
              <a:ext uri="{FF2B5EF4-FFF2-40B4-BE49-F238E27FC236}">
                <a16:creationId xmlns:a16="http://schemas.microsoft.com/office/drawing/2014/main" id="{58A7DE2E-B04A-4288-BA10-2394DB4ADE42}"/>
              </a:ext>
            </a:extLst>
          </p:cNvPr>
          <p:cNvSpPr txBox="1">
            <a:spLocks/>
          </p:cNvSpPr>
          <p:nvPr/>
        </p:nvSpPr>
        <p:spPr>
          <a:xfrm>
            <a:off x="770011" y="34270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
        <p:nvSpPr>
          <p:cNvPr id="38" name="Content Placeholder 4">
            <a:extLst>
              <a:ext uri="{FF2B5EF4-FFF2-40B4-BE49-F238E27FC236}">
                <a16:creationId xmlns:a16="http://schemas.microsoft.com/office/drawing/2014/main" id="{89F348FB-52CD-86F3-C4B1-A955ECFD99AF}"/>
              </a:ext>
            </a:extLst>
          </p:cNvPr>
          <p:cNvSpPr txBox="1">
            <a:spLocks/>
          </p:cNvSpPr>
          <p:nvPr/>
        </p:nvSpPr>
        <p:spPr>
          <a:xfrm>
            <a:off x="903208" y="847636"/>
            <a:ext cx="10266006" cy="44058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Green markers show mission success red markers show mission failure</a:t>
            </a:r>
            <a:endParaRPr lang="en-US" dirty="0">
              <a:solidFill>
                <a:schemeClr val="accent3">
                  <a:lumMod val="25000"/>
                </a:schemeClr>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p:cNvSpPr>
            <a:spLocks noGrp="1"/>
          </p:cNvSpPr>
          <p:nvPr>
            <p:ph idx="4294967295"/>
          </p:nvPr>
        </p:nvSpPr>
        <p:spPr>
          <a:xfrm>
            <a:off x="5971592" y="1690688"/>
            <a:ext cx="5486381" cy="3702405"/>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   </a:t>
            </a:r>
            <a:r>
              <a:rPr lang="en-US" sz="2200" b="1" u="sng" dirty="0">
                <a:solidFill>
                  <a:schemeClr val="accent3">
                    <a:lumMod val="25000"/>
                  </a:schemeClr>
                </a:solidFill>
                <a:latin typeface="Abadi"/>
              </a:rPr>
              <a:t>Explanation</a:t>
            </a:r>
          </a:p>
          <a:p>
            <a:pPr>
              <a:lnSpc>
                <a:spcPct val="100000"/>
              </a:lnSpc>
              <a:spcBef>
                <a:spcPts val="1400"/>
              </a:spcBef>
            </a:pPr>
            <a:r>
              <a:rPr lang="en-US" sz="2200" dirty="0">
                <a:solidFill>
                  <a:schemeClr val="accent3">
                    <a:lumMod val="25000"/>
                  </a:schemeClr>
                </a:solidFill>
                <a:latin typeface="Abadi"/>
              </a:rPr>
              <a:t>Launch sites are near railways and highways for the transportation of heavy materials.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For safety reasons launch sites are near the coast and far away from cities.</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to the proximities</a:t>
            </a:r>
          </a:p>
        </p:txBody>
      </p:sp>
      <p:pic>
        <p:nvPicPr>
          <p:cNvPr id="14" name="Grafik 13">
            <a:extLst>
              <a:ext uri="{FF2B5EF4-FFF2-40B4-BE49-F238E27FC236}">
                <a16:creationId xmlns:a16="http://schemas.microsoft.com/office/drawing/2014/main" id="{6CF173FE-7DE5-AAD9-95EC-3A97F743EDCF}"/>
              </a:ext>
            </a:extLst>
          </p:cNvPr>
          <p:cNvPicPr preferRelativeResize="0">
            <a:picLocks/>
          </p:cNvPicPr>
          <p:nvPr/>
        </p:nvPicPr>
        <p:blipFill>
          <a:blip r:embed="rId3"/>
          <a:stretch>
            <a:fillRect/>
          </a:stretch>
        </p:blipFill>
        <p:spPr>
          <a:xfrm>
            <a:off x="3155289" y="3775291"/>
            <a:ext cx="2340000" cy="2340000"/>
          </a:xfrm>
          <a:prstGeom prst="rect">
            <a:avLst/>
          </a:prstGeom>
        </p:spPr>
      </p:pic>
      <p:pic>
        <p:nvPicPr>
          <p:cNvPr id="18" name="Grafik 17">
            <a:extLst>
              <a:ext uri="{FF2B5EF4-FFF2-40B4-BE49-F238E27FC236}">
                <a16:creationId xmlns:a16="http://schemas.microsoft.com/office/drawing/2014/main" id="{0FB9B800-29F7-26CE-4D3A-5EDDB1DDF6F1}"/>
              </a:ext>
            </a:extLst>
          </p:cNvPr>
          <p:cNvPicPr preferRelativeResize="0">
            <a:picLocks/>
          </p:cNvPicPr>
          <p:nvPr/>
        </p:nvPicPr>
        <p:blipFill>
          <a:blip r:embed="rId4"/>
          <a:stretch>
            <a:fillRect/>
          </a:stretch>
        </p:blipFill>
        <p:spPr>
          <a:xfrm>
            <a:off x="818005" y="3793952"/>
            <a:ext cx="2340000" cy="2340000"/>
          </a:xfrm>
          <a:prstGeom prst="rect">
            <a:avLst/>
          </a:prstGeom>
        </p:spPr>
      </p:pic>
      <p:pic>
        <p:nvPicPr>
          <p:cNvPr id="20" name="Grafik 19">
            <a:extLst>
              <a:ext uri="{FF2B5EF4-FFF2-40B4-BE49-F238E27FC236}">
                <a16:creationId xmlns:a16="http://schemas.microsoft.com/office/drawing/2014/main" id="{3F1CFF41-2E02-6890-8BFD-07F7374A6229}"/>
              </a:ext>
            </a:extLst>
          </p:cNvPr>
          <p:cNvPicPr preferRelativeResize="0">
            <a:picLocks/>
          </p:cNvPicPr>
          <p:nvPr/>
        </p:nvPicPr>
        <p:blipFill>
          <a:blip r:embed="rId5"/>
          <a:stretch>
            <a:fillRect/>
          </a:stretch>
        </p:blipFill>
        <p:spPr>
          <a:xfrm>
            <a:off x="3155289" y="1447333"/>
            <a:ext cx="2340000" cy="2340000"/>
          </a:xfrm>
          <a:prstGeom prst="rect">
            <a:avLst/>
          </a:prstGeom>
        </p:spPr>
      </p:pic>
      <p:pic>
        <p:nvPicPr>
          <p:cNvPr id="22" name="Grafik 21">
            <a:extLst>
              <a:ext uri="{FF2B5EF4-FFF2-40B4-BE49-F238E27FC236}">
                <a16:creationId xmlns:a16="http://schemas.microsoft.com/office/drawing/2014/main" id="{ECE97702-6F3F-D396-D114-4494FBBDB958}"/>
              </a:ext>
            </a:extLst>
          </p:cNvPr>
          <p:cNvPicPr preferRelativeResize="0">
            <a:picLocks/>
          </p:cNvPicPr>
          <p:nvPr/>
        </p:nvPicPr>
        <p:blipFill>
          <a:blip r:embed="rId6"/>
          <a:stretch>
            <a:fillRect/>
          </a:stretch>
        </p:blipFill>
        <p:spPr>
          <a:xfrm>
            <a:off x="818005" y="1447333"/>
            <a:ext cx="2340000" cy="234000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28068" y="1495425"/>
            <a:ext cx="10530114" cy="45110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buFont typeface="Symbol" panose="05050102010706020507" pitchFamily="18" charset="2"/>
              <a:buChar char="-"/>
            </a:pPr>
            <a:r>
              <a:rPr lang="en-US" sz="22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a:spcBef>
                <a:spcPts val="1400"/>
              </a:spcBef>
              <a:buFont typeface="Symbol" panose="05050102010706020507" pitchFamily="18" charset="2"/>
              <a:buChar char="-"/>
            </a:pPr>
            <a:r>
              <a:rPr lang="en-US" sz="2200" dirty="0">
                <a:solidFill>
                  <a:schemeClr val="accent3">
                    <a:lumMod val="25000"/>
                  </a:schemeClr>
                </a:solidFill>
                <a:latin typeface="Abadi" panose="020B0604020104020204" pitchFamily="34" charset="0"/>
              </a:rPr>
              <a:t>Predicting whether the first stage will land, with regard to the different influencing factors</a:t>
            </a:r>
          </a:p>
          <a:p>
            <a:pPr>
              <a:spcBef>
                <a:spcPts val="1400"/>
              </a:spcBef>
              <a:buFont typeface="Symbol" panose="05050102010706020507" pitchFamily="18" charset="2"/>
              <a:buChar char="-"/>
            </a:pPr>
            <a:r>
              <a:rPr lang="en-US" sz="2200" dirty="0">
                <a:solidFill>
                  <a:schemeClr val="accent3">
                    <a:lumMod val="25000"/>
                  </a:schemeClr>
                </a:solidFill>
                <a:latin typeface="Abadi" panose="020B0604020104020204" pitchFamily="34" charset="0"/>
              </a:rPr>
              <a:t>What are the most ideal conditions to guarantee a successful landing</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p:cNvSpPr>
            <a:spLocks noGrp="1"/>
          </p:cNvSpPr>
          <p:nvPr>
            <p:ph idx="4294967295"/>
          </p:nvPr>
        </p:nvSpPr>
        <p:spPr>
          <a:xfrm>
            <a:off x="7702635" y="1555037"/>
            <a:ext cx="3755337"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When all the launch sites are compared; KSC LC-39A (Kennedy Space Center) is the most successful launch-site with a 41.7% success rate over all the missions.</a:t>
            </a:r>
            <a:endParaRPr lang="en-US" sz="2200" dirty="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percentage achieved by launch site</a:t>
            </a:r>
          </a:p>
        </p:txBody>
      </p:sp>
      <p:pic>
        <p:nvPicPr>
          <p:cNvPr id="7" name="Grafik 6">
            <a:extLst>
              <a:ext uri="{FF2B5EF4-FFF2-40B4-BE49-F238E27FC236}">
                <a16:creationId xmlns:a16="http://schemas.microsoft.com/office/drawing/2014/main" id="{9F2CB706-176C-0D25-DD8E-DE3E88B91C08}"/>
              </a:ext>
            </a:extLst>
          </p:cNvPr>
          <p:cNvPicPr>
            <a:picLocks noChangeAspect="1"/>
          </p:cNvPicPr>
          <p:nvPr/>
        </p:nvPicPr>
        <p:blipFill>
          <a:blip r:embed="rId3"/>
          <a:stretch>
            <a:fillRect/>
          </a:stretch>
        </p:blipFill>
        <p:spPr>
          <a:xfrm>
            <a:off x="867151" y="1555037"/>
            <a:ext cx="6422187" cy="4351338"/>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p:cNvSpPr>
            <a:spLocks noGrp="1"/>
          </p:cNvSpPr>
          <p:nvPr>
            <p:ph idx="4294967295"/>
          </p:nvPr>
        </p:nvSpPr>
        <p:spPr>
          <a:xfrm>
            <a:off x="734027" y="1825625"/>
            <a:ext cx="4211197" cy="321290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launch site with highest launch success ratio was KSC LC-39A (Kennedy Space Center)</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Success Ratio</a:t>
            </a:r>
          </a:p>
        </p:txBody>
      </p:sp>
      <p:pic>
        <p:nvPicPr>
          <p:cNvPr id="4" name="Grafik 3">
            <a:extLst>
              <a:ext uri="{FF2B5EF4-FFF2-40B4-BE49-F238E27FC236}">
                <a16:creationId xmlns:a16="http://schemas.microsoft.com/office/drawing/2014/main" id="{7504C39F-1B9C-3964-D41B-E1BD2E146292}"/>
              </a:ext>
            </a:extLst>
          </p:cNvPr>
          <p:cNvPicPr>
            <a:picLocks noChangeAspect="1"/>
          </p:cNvPicPr>
          <p:nvPr/>
        </p:nvPicPr>
        <p:blipFill>
          <a:blip r:embed="rId3"/>
          <a:stretch>
            <a:fillRect/>
          </a:stretch>
        </p:blipFill>
        <p:spPr>
          <a:xfrm>
            <a:off x="5141116" y="1416336"/>
            <a:ext cx="6316856" cy="4411257"/>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p:cNvSpPr>
            <a:spLocks noGrp="1"/>
          </p:cNvSpPr>
          <p:nvPr>
            <p:ph idx="4294967295"/>
          </p:nvPr>
        </p:nvSpPr>
        <p:spPr>
          <a:xfrm>
            <a:off x="770011" y="1825625"/>
            <a:ext cx="10414662" cy="117883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success rate of the payload mass from 2000 – 4000 kg is much higher then the success rate from 4000 to 8000 kg</a:t>
            </a: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By Payload Mass</a:t>
            </a:r>
          </a:p>
        </p:txBody>
      </p:sp>
      <p:pic>
        <p:nvPicPr>
          <p:cNvPr id="4" name="Grafik 3">
            <a:extLst>
              <a:ext uri="{FF2B5EF4-FFF2-40B4-BE49-F238E27FC236}">
                <a16:creationId xmlns:a16="http://schemas.microsoft.com/office/drawing/2014/main" id="{CB977218-9AAE-4C0B-08C5-20C498CBF793}"/>
              </a:ext>
            </a:extLst>
          </p:cNvPr>
          <p:cNvPicPr>
            <a:picLocks noChangeAspect="1"/>
          </p:cNvPicPr>
          <p:nvPr/>
        </p:nvPicPr>
        <p:blipFill>
          <a:blip r:embed="rId3"/>
          <a:stretch>
            <a:fillRect/>
          </a:stretch>
        </p:blipFill>
        <p:spPr>
          <a:xfrm>
            <a:off x="0" y="2850504"/>
            <a:ext cx="6096000" cy="2674706"/>
          </a:xfrm>
          <a:prstGeom prst="rect">
            <a:avLst/>
          </a:prstGeom>
        </p:spPr>
      </p:pic>
      <p:pic>
        <p:nvPicPr>
          <p:cNvPr id="7" name="Grafik 6">
            <a:extLst>
              <a:ext uri="{FF2B5EF4-FFF2-40B4-BE49-F238E27FC236}">
                <a16:creationId xmlns:a16="http://schemas.microsoft.com/office/drawing/2014/main" id="{A7829FF7-EF9A-2ED3-A451-AE1EBFC1A2A2}"/>
              </a:ext>
            </a:extLst>
          </p:cNvPr>
          <p:cNvPicPr>
            <a:picLocks noChangeAspect="1"/>
          </p:cNvPicPr>
          <p:nvPr/>
        </p:nvPicPr>
        <p:blipFill>
          <a:blip r:embed="rId4"/>
          <a:stretch>
            <a:fillRect/>
          </a:stretch>
        </p:blipFill>
        <p:spPr>
          <a:xfrm>
            <a:off x="6096000" y="2850504"/>
            <a:ext cx="6096000" cy="2674706"/>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p:cNvSpPr>
            <a:spLocks noGrp="1"/>
          </p:cNvSpPr>
          <p:nvPr>
            <p:ph type="body" sz="half" idx="4294967295"/>
          </p:nvPr>
        </p:nvSpPr>
        <p:spPr>
          <a:xfrm>
            <a:off x="770010" y="2082114"/>
            <a:ext cx="3102193"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Model with the highest accuracy was the </a:t>
            </a:r>
            <a:r>
              <a:rPr lang="en-US" sz="2200" dirty="0" err="1">
                <a:solidFill>
                  <a:schemeClr val="accent3">
                    <a:lumMod val="25000"/>
                  </a:schemeClr>
                </a:solidFill>
                <a:latin typeface="Abadi" panose="020B0604020104020204" pitchFamily="34" charset="0"/>
              </a:rPr>
              <a:t>DecisionTreeClassifier</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6" name="Diagramm 5">
            <a:extLst>
              <a:ext uri="{FF2B5EF4-FFF2-40B4-BE49-F238E27FC236}">
                <a16:creationId xmlns:a16="http://schemas.microsoft.com/office/drawing/2014/main" id="{E82AB628-0C69-A309-CA44-AF5B21E0E82B}"/>
              </a:ext>
            </a:extLst>
          </p:cNvPr>
          <p:cNvGraphicFramePr/>
          <p:nvPr>
            <p:extLst>
              <p:ext uri="{D42A27DB-BD31-4B8C-83A1-F6EECF244321}">
                <p14:modId xmlns:p14="http://schemas.microsoft.com/office/powerpoint/2010/main" val="4101683066"/>
              </p:ext>
            </p:extLst>
          </p:nvPr>
        </p:nvGraphicFramePr>
        <p:xfrm>
          <a:off x="3872204" y="1543893"/>
          <a:ext cx="7413407" cy="4185104"/>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p:cNvSpPr>
            <a:spLocks noGrp="1"/>
          </p:cNvSpPr>
          <p:nvPr>
            <p:ph type="body" sz="half" idx="4294967295"/>
          </p:nvPr>
        </p:nvSpPr>
        <p:spPr>
          <a:xfrm>
            <a:off x="770011" y="1877791"/>
            <a:ext cx="3643369" cy="338234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Model predicted 12 landings correctly but couldn’t predict the 3 unsuccessful landings (false positives).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026" name="Picture 2">
            <a:extLst>
              <a:ext uri="{FF2B5EF4-FFF2-40B4-BE49-F238E27FC236}">
                <a16:creationId xmlns:a16="http://schemas.microsoft.com/office/drawing/2014/main" id="{512D0C14-8667-59A8-9218-4AE6C9F263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3580" y="1446272"/>
            <a:ext cx="6190084" cy="478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p:cNvSpPr>
            <a:spLocks noGrp="1"/>
          </p:cNvSpPr>
          <p:nvPr>
            <p:ph sz="half" idx="4294967295"/>
          </p:nvPr>
        </p:nvSpPr>
        <p:spPr>
          <a:xfrm>
            <a:off x="770011" y="154848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larger the number of flights from a launch-site the higher the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since 2013 kept increasing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ES-L1, GEO, HEO, SSO, VLEO had the most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with 41.7% the most successful launches compared to all sites. </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machine learning algorithm with the highest accuracy but couldn’t predict unsuccessful landings.</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Repository for all notebooks, files and data sets: </a:t>
            </a:r>
            <a:r>
              <a:rPr lang="en-US" sz="2200" dirty="0">
                <a:solidFill>
                  <a:schemeClr val="accent3">
                    <a:lumMod val="25000"/>
                  </a:schemeClr>
                </a:solidFill>
                <a:latin typeface="Abadi" panose="020B0604020104020204" pitchFamily="34" charset="0"/>
                <a:hlinkClick r:id="rId4"/>
              </a:rPr>
              <a:t>https://github.com/ClaudioLutz/IBM-Data-Science-and-Machine-Learning-Capstone-Project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6" name="TextBox 5"/>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p:cNvSpPr txBox="1"/>
          <p:nvPr/>
        </p:nvSpPr>
        <p:spPr>
          <a:xfrm>
            <a:off x="770011" y="1380783"/>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Using the SpaceX API and web scraping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lvl="1">
              <a:lnSpc>
                <a:spcPct val="120000"/>
              </a:lnSpc>
              <a:spcBef>
                <a:spcPts val="1400"/>
              </a:spcBef>
            </a:pPr>
            <a:r>
              <a:rPr lang="en-US" sz="7600" dirty="0">
                <a:solidFill>
                  <a:schemeClr val="bg2">
                    <a:lumMod val="50000"/>
                  </a:schemeClr>
                </a:solidFill>
                <a:latin typeface="Abadi"/>
              </a:rPr>
              <a:t>The Labels were created as column </a:t>
            </a:r>
            <a:r>
              <a:rPr lang="en-US" sz="7600" dirty="0" err="1">
                <a:solidFill>
                  <a:schemeClr val="bg2">
                    <a:lumMod val="50000"/>
                  </a:schemeClr>
                </a:solidFill>
                <a:latin typeface="Abadi"/>
              </a:rPr>
              <a:t>Landing_Class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770011" y="1682750"/>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buFont typeface="Symbol" panose="05050102010706020507" pitchFamily="18" charset="2"/>
              <a:buChar char="-"/>
            </a:pPr>
            <a:r>
              <a:rPr lang="en-US" sz="2200" dirty="0">
                <a:solidFill>
                  <a:schemeClr val="accent3">
                    <a:lumMod val="25000"/>
                  </a:schemeClr>
                </a:solidFill>
                <a:latin typeface="Abadi" panose="020B0604020104020204" pitchFamily="34" charset="0"/>
              </a:rPr>
              <a:t>Using the requests library, a connection to the SpaceX API is established.</a:t>
            </a:r>
          </a:p>
          <a:p>
            <a:pPr>
              <a:lnSpc>
                <a:spcPct val="100000"/>
              </a:lnSpc>
              <a:spcBef>
                <a:spcPts val="1400"/>
              </a:spcBef>
              <a:buFont typeface="Symbol" panose="05050102010706020507" pitchFamily="18" charset="2"/>
              <a:buChar char="-"/>
            </a:pPr>
            <a:r>
              <a:rPr lang="en-US" sz="2200" dirty="0">
                <a:solidFill>
                  <a:schemeClr val="accent3">
                    <a:lumMod val="25000"/>
                  </a:schemeClr>
                </a:solidFill>
                <a:latin typeface="Abadi" panose="020B0604020104020204" pitchFamily="34" charset="0"/>
              </a:rPr>
              <a:t>The loaded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response content was converted into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using .</a:t>
            </a:r>
            <a:r>
              <a:rPr lang="en-US" sz="2200" dirty="0" err="1">
                <a:solidFill>
                  <a:schemeClr val="accent3">
                    <a:lumMod val="25000"/>
                  </a:schemeClr>
                </a:solidFill>
                <a:latin typeface="Abadi" panose="020B0604020104020204" pitchFamily="34" charset="0"/>
              </a:rPr>
              <a:t>json_normalize</a:t>
            </a:r>
            <a:r>
              <a:rPr lang="en-US" sz="2200" dirty="0">
                <a:solidFill>
                  <a:schemeClr val="accent3">
                    <a:lumMod val="25000"/>
                  </a:schemeClr>
                </a:solidFill>
                <a:latin typeface="Abadi" panose="020B0604020104020204" pitchFamily="34" charset="0"/>
              </a:rPr>
              <a:t>()</a:t>
            </a:r>
          </a:p>
          <a:p>
            <a:pPr>
              <a:lnSpc>
                <a:spcPct val="100000"/>
              </a:lnSpc>
              <a:spcBef>
                <a:spcPts val="1400"/>
              </a:spcBef>
              <a:buFont typeface="Symbol" panose="05050102010706020507" pitchFamily="18" charset="2"/>
              <a:buChar char="-"/>
            </a:pPr>
            <a:r>
              <a:rPr lang="en-US" sz="2200" dirty="0">
                <a:solidFill>
                  <a:schemeClr val="accent3">
                    <a:lumMod val="25000"/>
                  </a:schemeClr>
                </a:solidFill>
                <a:latin typeface="Abadi" panose="020B0604020104020204" pitchFamily="34" charset="0"/>
              </a:rPr>
              <a:t>Further I was extracting a table from Falcon 9 launch records from Wikipedia using beautiful soup and convert it 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a:t>
            </a: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p:cNvSpPr>
            <a:spLocks noGrp="1"/>
          </p:cNvSpPr>
          <p:nvPr>
            <p:ph type="body" sz="half" idx="4294967295"/>
          </p:nvPr>
        </p:nvSpPr>
        <p:spPr>
          <a:xfrm>
            <a:off x="820738" y="1790700"/>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Collecting the SpaceX-Data from the REST-</a:t>
            </a:r>
            <a:r>
              <a:rPr lang="en-US" sz="2200" dirty="0" err="1">
                <a:solidFill>
                  <a:schemeClr val="accent3">
                    <a:lumMod val="25000"/>
                  </a:schemeClr>
                </a:solidFill>
                <a:latin typeface="Abadi" panose="020B0604020104020204" pitchFamily="34" charset="0"/>
              </a:rPr>
              <a:t>Api</a:t>
            </a:r>
            <a:r>
              <a:rPr lang="en-US" sz="2200" dirty="0">
                <a:solidFill>
                  <a:schemeClr val="accent3">
                    <a:lumMod val="25000"/>
                  </a:schemeClr>
                </a:solidFill>
                <a:latin typeface="Abadi" panose="020B0604020104020204" pitchFamily="34" charset="0"/>
              </a:rPr>
              <a:t> with get request and used </a:t>
            </a:r>
            <a:r>
              <a:rPr lang="en-US" sz="2200" dirty="0" err="1">
                <a:solidFill>
                  <a:schemeClr val="accent3">
                    <a:lumMod val="25000"/>
                  </a:schemeClr>
                </a:solidFill>
                <a:latin typeface="Abadi" panose="020B0604020104020204" pitchFamily="34" charset="0"/>
              </a:rPr>
              <a:t>json_normalize</a:t>
            </a:r>
            <a:r>
              <a:rPr lang="en-US" sz="2200" dirty="0">
                <a:solidFill>
                  <a:schemeClr val="accent3">
                    <a:lumMod val="25000"/>
                  </a:schemeClr>
                </a:solidFill>
                <a:latin typeface="Abadi" panose="020B0604020104020204" pitchFamily="34" charset="0"/>
              </a:rPr>
              <a:t> to convert the collected data 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Link to the Notebook:</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3"/>
              </a:rPr>
              <a:t>https://github.com/ClaudioLutz/IBM-Data-Science-and-Machine-Learning-Capstone-Project/blob/master/jupyter-labs-spacex-data-collection-api.ipynb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Grafik 6">
            <a:extLst>
              <a:ext uri="{FF2B5EF4-FFF2-40B4-BE49-F238E27FC236}">
                <a16:creationId xmlns:a16="http://schemas.microsoft.com/office/drawing/2014/main" id="{5960D84C-E07C-24E4-5D85-ABE9DC02A777}"/>
              </a:ext>
            </a:extLst>
          </p:cNvPr>
          <p:cNvPicPr>
            <a:picLocks noChangeAspect="1"/>
          </p:cNvPicPr>
          <p:nvPr/>
        </p:nvPicPr>
        <p:blipFill>
          <a:blip r:embed="rId4"/>
          <a:stretch>
            <a:fillRect/>
          </a:stretch>
        </p:blipFill>
        <p:spPr>
          <a:xfrm>
            <a:off x="5586412" y="1532008"/>
            <a:ext cx="6042099" cy="420165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p:cNvSpPr>
            <a:spLocks noGrp="1"/>
          </p:cNvSpPr>
          <p:nvPr>
            <p:ph type="body" sz="half" idx="4294967295"/>
          </p:nvPr>
        </p:nvSpPr>
        <p:spPr>
          <a:xfrm>
            <a:off x="922410" y="1487488"/>
            <a:ext cx="5002139"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Extracting the HTML from Wikipedia with requests and collecting the relevant column names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find_all</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A dictionary with the column-names as keys was then parsed with the correspondent values of the columns.</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3"/>
              </a:rPr>
              <a:t>https://github.com/ClaudioLutz/IBM-Data-Science-and-Machine-Learning-Capstone-Project/blob/master/jupyter-labs-webscraping.ipynb</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Grafik 6">
            <a:extLst>
              <a:ext uri="{FF2B5EF4-FFF2-40B4-BE49-F238E27FC236}">
                <a16:creationId xmlns:a16="http://schemas.microsoft.com/office/drawing/2014/main" id="{B3B44A30-014A-9678-B1C8-C1E172157AE9}"/>
              </a:ext>
            </a:extLst>
          </p:cNvPr>
          <p:cNvPicPr>
            <a:picLocks noChangeAspect="1"/>
          </p:cNvPicPr>
          <p:nvPr/>
        </p:nvPicPr>
        <p:blipFill>
          <a:blip r:embed="rId4"/>
          <a:stretch>
            <a:fillRect/>
          </a:stretch>
        </p:blipFill>
        <p:spPr>
          <a:xfrm>
            <a:off x="6381750" y="314325"/>
            <a:ext cx="5295900" cy="6229350"/>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1792</Words>
  <Application>Microsoft Office PowerPoint</Application>
  <PresentationFormat>Breitbild</PresentationFormat>
  <Paragraphs>213</Paragraphs>
  <Slides>48</Slides>
  <Notes>4</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48</vt:i4>
      </vt:variant>
    </vt:vector>
  </HeadingPairs>
  <TitlesOfParts>
    <vt:vector size="56" baseType="lpstr">
      <vt:lpstr>IBM Plex Mono Text</vt:lpstr>
      <vt:lpstr>Abadi</vt:lpstr>
      <vt:lpstr>Arial</vt:lpstr>
      <vt:lpstr>Calibri</vt:lpstr>
      <vt:lpstr>Calibri Light</vt:lpstr>
      <vt:lpstr>IBM Plex Mono SemiBold</vt:lpstr>
      <vt:lpstr>Symbol</vt:lpstr>
      <vt:lpstr>Custom Design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Claudio Lutz</cp:lastModifiedBy>
  <cp:revision>240</cp:revision>
  <dcterms:created xsi:type="dcterms:W3CDTF">2021-04-29T18:58:00Z</dcterms:created>
  <dcterms:modified xsi:type="dcterms:W3CDTF">2022-10-23T17:55:21Z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